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7"/>
  </p:notesMasterIdLst>
  <p:sldIdLst>
    <p:sldId id="256" r:id="rId2"/>
    <p:sldId id="257" r:id="rId3"/>
    <p:sldId id="261" r:id="rId4"/>
    <p:sldId id="262" r:id="rId5"/>
    <p:sldId id="258" r:id="rId6"/>
    <p:sldId id="263" r:id="rId7"/>
    <p:sldId id="321" r:id="rId8"/>
    <p:sldId id="322" r:id="rId9"/>
    <p:sldId id="320" r:id="rId10"/>
    <p:sldId id="264" r:id="rId11"/>
    <p:sldId id="265" r:id="rId12"/>
    <p:sldId id="266" r:id="rId13"/>
    <p:sldId id="268" r:id="rId14"/>
    <p:sldId id="269" r:id="rId15"/>
    <p:sldId id="270" r:id="rId16"/>
    <p:sldId id="272" r:id="rId17"/>
    <p:sldId id="273" r:id="rId18"/>
    <p:sldId id="310" r:id="rId19"/>
    <p:sldId id="279" r:id="rId20"/>
    <p:sldId id="280" r:id="rId21"/>
    <p:sldId id="282" r:id="rId22"/>
    <p:sldId id="283" r:id="rId23"/>
    <p:sldId id="302" r:id="rId24"/>
    <p:sldId id="278" r:id="rId25"/>
    <p:sldId id="301" r:id="rId26"/>
    <p:sldId id="300" r:id="rId27"/>
    <p:sldId id="286" r:id="rId28"/>
    <p:sldId id="287" r:id="rId29"/>
    <p:sldId id="288" r:id="rId30"/>
    <p:sldId id="285" r:id="rId31"/>
    <p:sldId id="289" r:id="rId32"/>
    <p:sldId id="290" r:id="rId33"/>
    <p:sldId id="284" r:id="rId34"/>
    <p:sldId id="313" r:id="rId35"/>
    <p:sldId id="314" r:id="rId36"/>
    <p:sldId id="309" r:id="rId37"/>
    <p:sldId id="291" r:id="rId38"/>
    <p:sldId id="328" r:id="rId39"/>
    <p:sldId id="292" r:id="rId40"/>
    <p:sldId id="275" r:id="rId41"/>
    <p:sldId id="311" r:id="rId42"/>
    <p:sldId id="294" r:id="rId43"/>
    <p:sldId id="295" r:id="rId44"/>
    <p:sldId id="312" r:id="rId45"/>
    <p:sldId id="327" r:id="rId46"/>
    <p:sldId id="323" r:id="rId47"/>
    <p:sldId id="324" r:id="rId48"/>
    <p:sldId id="326" r:id="rId49"/>
    <p:sldId id="325" r:id="rId50"/>
    <p:sldId id="293" r:id="rId51"/>
    <p:sldId id="296" r:id="rId52"/>
    <p:sldId id="297" r:id="rId53"/>
    <p:sldId id="307" r:id="rId54"/>
    <p:sldId id="299" r:id="rId55"/>
    <p:sldId id="303" r:id="rId56"/>
    <p:sldId id="305" r:id="rId57"/>
    <p:sldId id="304" r:id="rId58"/>
    <p:sldId id="306" r:id="rId59"/>
    <p:sldId id="298" r:id="rId60"/>
    <p:sldId id="315" r:id="rId61"/>
    <p:sldId id="329" r:id="rId62"/>
    <p:sldId id="316" r:id="rId63"/>
    <p:sldId id="317" r:id="rId64"/>
    <p:sldId id="318" r:id="rId65"/>
    <p:sldId id="331" r:id="rId66"/>
    <p:sldId id="330" r:id="rId67"/>
    <p:sldId id="332" r:id="rId68"/>
    <p:sldId id="333" r:id="rId69"/>
    <p:sldId id="334" r:id="rId70"/>
    <p:sldId id="335" r:id="rId71"/>
    <p:sldId id="336" r:id="rId72"/>
    <p:sldId id="337" r:id="rId73"/>
    <p:sldId id="338" r:id="rId74"/>
    <p:sldId id="339" r:id="rId75"/>
    <p:sldId id="27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0502" autoAdjust="0"/>
  </p:normalViewPr>
  <p:slideViewPr>
    <p:cSldViewPr>
      <p:cViewPr varScale="1">
        <p:scale>
          <a:sx n="95" d="100"/>
          <a:sy n="95" d="100"/>
        </p:scale>
        <p:origin x="67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C3BFE-2574-4FDB-9047-50B2196ABA26}" type="datetimeFigureOut">
              <a:rPr lang="en-US" smtClean="0"/>
              <a:t>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4AC76-0FEC-4A9D-BD9A-03E13E4ACE14}" type="slidenum">
              <a:rPr lang="en-US" smtClean="0"/>
              <a:t>‹#›</a:t>
            </a:fld>
            <a:endParaRPr lang="en-US"/>
          </a:p>
        </p:txBody>
      </p:sp>
    </p:spTree>
    <p:extLst>
      <p:ext uri="{BB962C8B-B14F-4D97-AF65-F5344CB8AC3E}">
        <p14:creationId xmlns:p14="http://schemas.microsoft.com/office/powerpoint/2010/main" val="36562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 standard items: Household size, Number in college, Adjusted</a:t>
            </a:r>
            <a:r>
              <a:rPr lang="en-US" baseline="0" dirty="0"/>
              <a:t> Gross Income (Student and Spouse or Parent), Taxes Paid, some untaxed income and benefits</a:t>
            </a: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5</a:t>
            </a:fld>
            <a:endParaRPr lang="en-US"/>
          </a:p>
        </p:txBody>
      </p:sp>
    </p:spTree>
    <p:extLst>
      <p:ext uri="{BB962C8B-B14F-4D97-AF65-F5344CB8AC3E}">
        <p14:creationId xmlns:p14="http://schemas.microsoft.com/office/powerpoint/2010/main" val="67803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21</a:t>
            </a:fld>
            <a:endParaRPr lang="en-US"/>
          </a:p>
        </p:txBody>
      </p:sp>
    </p:spTree>
    <p:extLst>
      <p:ext uri="{BB962C8B-B14F-4D97-AF65-F5344CB8AC3E}">
        <p14:creationId xmlns:p14="http://schemas.microsoft.com/office/powerpoint/2010/main" val="42274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22</a:t>
            </a:fld>
            <a:endParaRPr lang="en-US"/>
          </a:p>
        </p:txBody>
      </p:sp>
    </p:spTree>
    <p:extLst>
      <p:ext uri="{BB962C8B-B14F-4D97-AF65-F5344CB8AC3E}">
        <p14:creationId xmlns:p14="http://schemas.microsoft.com/office/powerpoint/2010/main" val="238298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24</a:t>
            </a:fld>
            <a:endParaRPr lang="en-US"/>
          </a:p>
        </p:txBody>
      </p:sp>
    </p:spTree>
    <p:extLst>
      <p:ext uri="{BB962C8B-B14F-4D97-AF65-F5344CB8AC3E}">
        <p14:creationId xmlns:p14="http://schemas.microsoft.com/office/powerpoint/2010/main" val="243326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26</a:t>
            </a:fld>
            <a:endParaRPr lang="en-US"/>
          </a:p>
        </p:txBody>
      </p:sp>
    </p:spTree>
    <p:extLst>
      <p:ext uri="{BB962C8B-B14F-4D97-AF65-F5344CB8AC3E}">
        <p14:creationId xmlns:p14="http://schemas.microsoft.com/office/powerpoint/2010/main" val="358465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27</a:t>
            </a:fld>
            <a:endParaRPr lang="en-US"/>
          </a:p>
        </p:txBody>
      </p:sp>
    </p:spTree>
    <p:extLst>
      <p:ext uri="{BB962C8B-B14F-4D97-AF65-F5344CB8AC3E}">
        <p14:creationId xmlns:p14="http://schemas.microsoft.com/office/powerpoint/2010/main" val="67955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28</a:t>
            </a:fld>
            <a:endParaRPr lang="en-US"/>
          </a:p>
        </p:txBody>
      </p:sp>
    </p:spTree>
    <p:extLst>
      <p:ext uri="{BB962C8B-B14F-4D97-AF65-F5344CB8AC3E}">
        <p14:creationId xmlns:p14="http://schemas.microsoft.com/office/powerpoint/2010/main" val="390269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29</a:t>
            </a:fld>
            <a:endParaRPr lang="en-US"/>
          </a:p>
        </p:txBody>
      </p:sp>
    </p:spTree>
    <p:extLst>
      <p:ext uri="{BB962C8B-B14F-4D97-AF65-F5344CB8AC3E}">
        <p14:creationId xmlns:p14="http://schemas.microsoft.com/office/powerpoint/2010/main" val="90771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30</a:t>
            </a:fld>
            <a:endParaRPr lang="en-US"/>
          </a:p>
        </p:txBody>
      </p:sp>
    </p:spTree>
    <p:extLst>
      <p:ext uri="{BB962C8B-B14F-4D97-AF65-F5344CB8AC3E}">
        <p14:creationId xmlns:p14="http://schemas.microsoft.com/office/powerpoint/2010/main" val="80556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31</a:t>
            </a:fld>
            <a:endParaRPr lang="en-US"/>
          </a:p>
        </p:txBody>
      </p:sp>
    </p:spTree>
    <p:extLst>
      <p:ext uri="{BB962C8B-B14F-4D97-AF65-F5344CB8AC3E}">
        <p14:creationId xmlns:p14="http://schemas.microsoft.com/office/powerpoint/2010/main" val="398748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32</a:t>
            </a:fld>
            <a:endParaRPr lang="en-US"/>
          </a:p>
        </p:txBody>
      </p:sp>
    </p:spTree>
    <p:extLst>
      <p:ext uri="{BB962C8B-B14F-4D97-AF65-F5344CB8AC3E}">
        <p14:creationId xmlns:p14="http://schemas.microsoft.com/office/powerpoint/2010/main" val="194836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13</a:t>
            </a:fld>
            <a:endParaRPr lang="en-US"/>
          </a:p>
        </p:txBody>
      </p:sp>
    </p:spTree>
    <p:extLst>
      <p:ext uri="{BB962C8B-B14F-4D97-AF65-F5344CB8AC3E}">
        <p14:creationId xmlns:p14="http://schemas.microsoft.com/office/powerpoint/2010/main" val="2763122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33</a:t>
            </a:fld>
            <a:endParaRPr lang="en-US"/>
          </a:p>
        </p:txBody>
      </p:sp>
    </p:spTree>
    <p:extLst>
      <p:ext uri="{BB962C8B-B14F-4D97-AF65-F5344CB8AC3E}">
        <p14:creationId xmlns:p14="http://schemas.microsoft.com/office/powerpoint/2010/main" val="341549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34</a:t>
            </a:fld>
            <a:endParaRPr lang="en-US"/>
          </a:p>
        </p:txBody>
      </p:sp>
    </p:spTree>
    <p:extLst>
      <p:ext uri="{BB962C8B-B14F-4D97-AF65-F5344CB8AC3E}">
        <p14:creationId xmlns:p14="http://schemas.microsoft.com/office/powerpoint/2010/main" val="710509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35</a:t>
            </a:fld>
            <a:endParaRPr lang="en-US"/>
          </a:p>
        </p:txBody>
      </p:sp>
    </p:spTree>
    <p:extLst>
      <p:ext uri="{BB962C8B-B14F-4D97-AF65-F5344CB8AC3E}">
        <p14:creationId xmlns:p14="http://schemas.microsoft.com/office/powerpoint/2010/main" val="1744551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36</a:t>
            </a:fld>
            <a:endParaRPr lang="en-US"/>
          </a:p>
        </p:txBody>
      </p:sp>
    </p:spTree>
    <p:extLst>
      <p:ext uri="{BB962C8B-B14F-4D97-AF65-F5344CB8AC3E}">
        <p14:creationId xmlns:p14="http://schemas.microsoft.com/office/powerpoint/2010/main" val="306026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37</a:t>
            </a:fld>
            <a:endParaRPr lang="en-US"/>
          </a:p>
        </p:txBody>
      </p:sp>
    </p:spTree>
    <p:extLst>
      <p:ext uri="{BB962C8B-B14F-4D97-AF65-F5344CB8AC3E}">
        <p14:creationId xmlns:p14="http://schemas.microsoft.com/office/powerpoint/2010/main" val="114484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38</a:t>
            </a:fld>
            <a:endParaRPr lang="en-US"/>
          </a:p>
        </p:txBody>
      </p:sp>
    </p:spTree>
    <p:extLst>
      <p:ext uri="{BB962C8B-B14F-4D97-AF65-F5344CB8AC3E}">
        <p14:creationId xmlns:p14="http://schemas.microsoft.com/office/powerpoint/2010/main" val="255741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39</a:t>
            </a:fld>
            <a:endParaRPr lang="en-US"/>
          </a:p>
        </p:txBody>
      </p:sp>
    </p:spTree>
    <p:extLst>
      <p:ext uri="{BB962C8B-B14F-4D97-AF65-F5344CB8AC3E}">
        <p14:creationId xmlns:p14="http://schemas.microsoft.com/office/powerpoint/2010/main" val="59588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40</a:t>
            </a:fld>
            <a:endParaRPr lang="en-US"/>
          </a:p>
        </p:txBody>
      </p:sp>
    </p:spTree>
    <p:extLst>
      <p:ext uri="{BB962C8B-B14F-4D97-AF65-F5344CB8AC3E}">
        <p14:creationId xmlns:p14="http://schemas.microsoft.com/office/powerpoint/2010/main" val="307035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41</a:t>
            </a:fld>
            <a:endParaRPr lang="en-US"/>
          </a:p>
        </p:txBody>
      </p:sp>
    </p:spTree>
    <p:extLst>
      <p:ext uri="{BB962C8B-B14F-4D97-AF65-F5344CB8AC3E}">
        <p14:creationId xmlns:p14="http://schemas.microsoft.com/office/powerpoint/2010/main" val="344296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42</a:t>
            </a:fld>
            <a:endParaRPr lang="en-US"/>
          </a:p>
        </p:txBody>
      </p:sp>
    </p:spTree>
    <p:extLst>
      <p:ext uri="{BB962C8B-B14F-4D97-AF65-F5344CB8AC3E}">
        <p14:creationId xmlns:p14="http://schemas.microsoft.com/office/powerpoint/2010/main" val="185490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14</a:t>
            </a:fld>
            <a:endParaRPr lang="en-US"/>
          </a:p>
        </p:txBody>
      </p:sp>
    </p:spTree>
    <p:extLst>
      <p:ext uri="{BB962C8B-B14F-4D97-AF65-F5344CB8AC3E}">
        <p14:creationId xmlns:p14="http://schemas.microsoft.com/office/powerpoint/2010/main" val="3810568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43</a:t>
            </a:fld>
            <a:endParaRPr lang="en-US"/>
          </a:p>
        </p:txBody>
      </p:sp>
    </p:spTree>
    <p:extLst>
      <p:ext uri="{BB962C8B-B14F-4D97-AF65-F5344CB8AC3E}">
        <p14:creationId xmlns:p14="http://schemas.microsoft.com/office/powerpoint/2010/main" val="3707133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44</a:t>
            </a:fld>
            <a:endParaRPr lang="en-US"/>
          </a:p>
        </p:txBody>
      </p:sp>
    </p:spTree>
    <p:extLst>
      <p:ext uri="{BB962C8B-B14F-4D97-AF65-F5344CB8AC3E}">
        <p14:creationId xmlns:p14="http://schemas.microsoft.com/office/powerpoint/2010/main" val="3058297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45</a:t>
            </a:fld>
            <a:endParaRPr lang="en-US"/>
          </a:p>
        </p:txBody>
      </p:sp>
    </p:spTree>
    <p:extLst>
      <p:ext uri="{BB962C8B-B14F-4D97-AF65-F5344CB8AC3E}">
        <p14:creationId xmlns:p14="http://schemas.microsoft.com/office/powerpoint/2010/main" val="2489361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46</a:t>
            </a:fld>
            <a:endParaRPr lang="en-US"/>
          </a:p>
        </p:txBody>
      </p:sp>
    </p:spTree>
    <p:extLst>
      <p:ext uri="{BB962C8B-B14F-4D97-AF65-F5344CB8AC3E}">
        <p14:creationId xmlns:p14="http://schemas.microsoft.com/office/powerpoint/2010/main" val="648362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47</a:t>
            </a:fld>
            <a:endParaRPr lang="en-US"/>
          </a:p>
        </p:txBody>
      </p:sp>
    </p:spTree>
    <p:extLst>
      <p:ext uri="{BB962C8B-B14F-4D97-AF65-F5344CB8AC3E}">
        <p14:creationId xmlns:p14="http://schemas.microsoft.com/office/powerpoint/2010/main" val="1663870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48</a:t>
            </a:fld>
            <a:endParaRPr lang="en-US"/>
          </a:p>
        </p:txBody>
      </p:sp>
    </p:spTree>
    <p:extLst>
      <p:ext uri="{BB962C8B-B14F-4D97-AF65-F5344CB8AC3E}">
        <p14:creationId xmlns:p14="http://schemas.microsoft.com/office/powerpoint/2010/main" val="4191108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49</a:t>
            </a:fld>
            <a:endParaRPr lang="en-US"/>
          </a:p>
        </p:txBody>
      </p:sp>
    </p:spTree>
    <p:extLst>
      <p:ext uri="{BB962C8B-B14F-4D97-AF65-F5344CB8AC3E}">
        <p14:creationId xmlns:p14="http://schemas.microsoft.com/office/powerpoint/2010/main" val="561174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50</a:t>
            </a:fld>
            <a:endParaRPr lang="en-US"/>
          </a:p>
        </p:txBody>
      </p:sp>
    </p:spTree>
    <p:extLst>
      <p:ext uri="{BB962C8B-B14F-4D97-AF65-F5344CB8AC3E}">
        <p14:creationId xmlns:p14="http://schemas.microsoft.com/office/powerpoint/2010/main" val="3560758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51</a:t>
            </a:fld>
            <a:endParaRPr lang="en-US"/>
          </a:p>
        </p:txBody>
      </p:sp>
    </p:spTree>
    <p:extLst>
      <p:ext uri="{BB962C8B-B14F-4D97-AF65-F5344CB8AC3E}">
        <p14:creationId xmlns:p14="http://schemas.microsoft.com/office/powerpoint/2010/main" val="4114864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52</a:t>
            </a:fld>
            <a:endParaRPr lang="en-US"/>
          </a:p>
        </p:txBody>
      </p:sp>
    </p:spTree>
    <p:extLst>
      <p:ext uri="{BB962C8B-B14F-4D97-AF65-F5344CB8AC3E}">
        <p14:creationId xmlns:p14="http://schemas.microsoft.com/office/powerpoint/2010/main" val="42677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an applicant’s Verification Tracking Group changes to Verification Tracking Group V5, no disbursements of any Title IV aid may be made until verification of the new group (Verification Tracking Group V5) is satisfactorily completed. If Title IV aid had been disbursed prior to the institution receiving an ISIR with the new Verification Tracking Group V5, and the applicant does not satisfactorily complete verification, the institution is not liable for those previously made disbursements. However, the applicant is liable for the full amount of Title IV aid that was disbursed for 2016-2017, because without verification, there is no evidence that the applicant was eligible for any Title IV aid. Additional information about how institutions will report the receipt of such ineligible funds to the Department will be provided in a forthcoming Electronic Announcement.</a:t>
            </a: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15</a:t>
            </a:fld>
            <a:endParaRPr lang="en-US"/>
          </a:p>
        </p:txBody>
      </p:sp>
    </p:spTree>
    <p:extLst>
      <p:ext uri="{BB962C8B-B14F-4D97-AF65-F5344CB8AC3E}">
        <p14:creationId xmlns:p14="http://schemas.microsoft.com/office/powerpoint/2010/main" val="975446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54</a:t>
            </a:fld>
            <a:endParaRPr lang="en-US"/>
          </a:p>
        </p:txBody>
      </p:sp>
    </p:spTree>
    <p:extLst>
      <p:ext uri="{BB962C8B-B14F-4D97-AF65-F5344CB8AC3E}">
        <p14:creationId xmlns:p14="http://schemas.microsoft.com/office/powerpoint/2010/main" val="294291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59</a:t>
            </a:fld>
            <a:endParaRPr lang="en-US"/>
          </a:p>
        </p:txBody>
      </p:sp>
    </p:spTree>
    <p:extLst>
      <p:ext uri="{BB962C8B-B14F-4D97-AF65-F5344CB8AC3E}">
        <p14:creationId xmlns:p14="http://schemas.microsoft.com/office/powerpoint/2010/main" val="4263753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60</a:t>
            </a:fld>
            <a:endParaRPr lang="en-US"/>
          </a:p>
        </p:txBody>
      </p:sp>
    </p:spTree>
    <p:extLst>
      <p:ext uri="{BB962C8B-B14F-4D97-AF65-F5344CB8AC3E}">
        <p14:creationId xmlns:p14="http://schemas.microsoft.com/office/powerpoint/2010/main" val="2905739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61</a:t>
            </a:fld>
            <a:endParaRPr lang="en-US"/>
          </a:p>
        </p:txBody>
      </p:sp>
    </p:spTree>
    <p:extLst>
      <p:ext uri="{BB962C8B-B14F-4D97-AF65-F5344CB8AC3E}">
        <p14:creationId xmlns:p14="http://schemas.microsoft.com/office/powerpoint/2010/main" val="3909319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62</a:t>
            </a:fld>
            <a:endParaRPr lang="en-US"/>
          </a:p>
        </p:txBody>
      </p:sp>
    </p:spTree>
    <p:extLst>
      <p:ext uri="{BB962C8B-B14F-4D97-AF65-F5344CB8AC3E}">
        <p14:creationId xmlns:p14="http://schemas.microsoft.com/office/powerpoint/2010/main" val="2271218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63</a:t>
            </a:fld>
            <a:endParaRPr lang="en-US"/>
          </a:p>
        </p:txBody>
      </p:sp>
    </p:spTree>
    <p:extLst>
      <p:ext uri="{BB962C8B-B14F-4D97-AF65-F5344CB8AC3E}">
        <p14:creationId xmlns:p14="http://schemas.microsoft.com/office/powerpoint/2010/main" val="2228796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64</a:t>
            </a:fld>
            <a:endParaRPr lang="en-US"/>
          </a:p>
        </p:txBody>
      </p:sp>
    </p:spTree>
    <p:extLst>
      <p:ext uri="{BB962C8B-B14F-4D97-AF65-F5344CB8AC3E}">
        <p14:creationId xmlns:p14="http://schemas.microsoft.com/office/powerpoint/2010/main" val="272439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65</a:t>
            </a:fld>
            <a:endParaRPr lang="en-US"/>
          </a:p>
        </p:txBody>
      </p:sp>
    </p:spTree>
    <p:extLst>
      <p:ext uri="{BB962C8B-B14F-4D97-AF65-F5344CB8AC3E}">
        <p14:creationId xmlns:p14="http://schemas.microsoft.com/office/powerpoint/2010/main" val="1114568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66</a:t>
            </a:fld>
            <a:endParaRPr lang="en-US"/>
          </a:p>
        </p:txBody>
      </p:sp>
    </p:spTree>
    <p:extLst>
      <p:ext uri="{BB962C8B-B14F-4D97-AF65-F5344CB8AC3E}">
        <p14:creationId xmlns:p14="http://schemas.microsoft.com/office/powerpoint/2010/main" val="3729819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67</a:t>
            </a:fld>
            <a:endParaRPr lang="en-US"/>
          </a:p>
        </p:txBody>
      </p:sp>
    </p:spTree>
    <p:extLst>
      <p:ext uri="{BB962C8B-B14F-4D97-AF65-F5344CB8AC3E}">
        <p14:creationId xmlns:p14="http://schemas.microsoft.com/office/powerpoint/2010/main" val="251391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16</a:t>
            </a:fld>
            <a:endParaRPr lang="en-US"/>
          </a:p>
        </p:txBody>
      </p:sp>
    </p:spTree>
    <p:extLst>
      <p:ext uri="{BB962C8B-B14F-4D97-AF65-F5344CB8AC3E}">
        <p14:creationId xmlns:p14="http://schemas.microsoft.com/office/powerpoint/2010/main" val="1992804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68</a:t>
            </a:fld>
            <a:endParaRPr lang="en-US"/>
          </a:p>
        </p:txBody>
      </p:sp>
    </p:spTree>
    <p:extLst>
      <p:ext uri="{BB962C8B-B14F-4D97-AF65-F5344CB8AC3E}">
        <p14:creationId xmlns:p14="http://schemas.microsoft.com/office/powerpoint/2010/main" val="3338632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69</a:t>
            </a:fld>
            <a:endParaRPr lang="en-US"/>
          </a:p>
        </p:txBody>
      </p:sp>
    </p:spTree>
    <p:extLst>
      <p:ext uri="{BB962C8B-B14F-4D97-AF65-F5344CB8AC3E}">
        <p14:creationId xmlns:p14="http://schemas.microsoft.com/office/powerpoint/2010/main" val="3032627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70</a:t>
            </a:fld>
            <a:endParaRPr lang="en-US"/>
          </a:p>
        </p:txBody>
      </p:sp>
    </p:spTree>
    <p:extLst>
      <p:ext uri="{BB962C8B-B14F-4D97-AF65-F5344CB8AC3E}">
        <p14:creationId xmlns:p14="http://schemas.microsoft.com/office/powerpoint/2010/main" val="3328104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71</a:t>
            </a:fld>
            <a:endParaRPr lang="en-US"/>
          </a:p>
        </p:txBody>
      </p:sp>
    </p:spTree>
    <p:extLst>
      <p:ext uri="{BB962C8B-B14F-4D97-AF65-F5344CB8AC3E}">
        <p14:creationId xmlns:p14="http://schemas.microsoft.com/office/powerpoint/2010/main" val="42318121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72</a:t>
            </a:fld>
            <a:endParaRPr lang="en-US"/>
          </a:p>
        </p:txBody>
      </p:sp>
    </p:spTree>
    <p:extLst>
      <p:ext uri="{BB962C8B-B14F-4D97-AF65-F5344CB8AC3E}">
        <p14:creationId xmlns:p14="http://schemas.microsoft.com/office/powerpoint/2010/main" val="3987610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73</a:t>
            </a:fld>
            <a:endParaRPr lang="en-US"/>
          </a:p>
        </p:txBody>
      </p:sp>
    </p:spTree>
    <p:extLst>
      <p:ext uri="{BB962C8B-B14F-4D97-AF65-F5344CB8AC3E}">
        <p14:creationId xmlns:p14="http://schemas.microsoft.com/office/powerpoint/2010/main" val="2560344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74</a:t>
            </a:fld>
            <a:endParaRPr lang="en-US"/>
          </a:p>
        </p:txBody>
      </p:sp>
    </p:spTree>
    <p:extLst>
      <p:ext uri="{BB962C8B-B14F-4D97-AF65-F5344CB8AC3E}">
        <p14:creationId xmlns:p14="http://schemas.microsoft.com/office/powerpoint/2010/main" val="2991338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75</a:t>
            </a:fld>
            <a:endParaRPr lang="en-US"/>
          </a:p>
        </p:txBody>
      </p:sp>
    </p:spTree>
    <p:extLst>
      <p:ext uri="{BB962C8B-B14F-4D97-AF65-F5344CB8AC3E}">
        <p14:creationId xmlns:p14="http://schemas.microsoft.com/office/powerpoint/2010/main" val="356750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17</a:t>
            </a:fld>
            <a:endParaRPr lang="en-US"/>
          </a:p>
        </p:txBody>
      </p:sp>
    </p:spTree>
    <p:extLst>
      <p:ext uri="{BB962C8B-B14F-4D97-AF65-F5344CB8AC3E}">
        <p14:creationId xmlns:p14="http://schemas.microsoft.com/office/powerpoint/2010/main" val="173299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18</a:t>
            </a:fld>
            <a:endParaRPr lang="en-US"/>
          </a:p>
        </p:txBody>
      </p:sp>
    </p:spTree>
    <p:extLst>
      <p:ext uri="{BB962C8B-B14F-4D97-AF65-F5344CB8AC3E}">
        <p14:creationId xmlns:p14="http://schemas.microsoft.com/office/powerpoint/2010/main" val="144656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19</a:t>
            </a:fld>
            <a:endParaRPr lang="en-US"/>
          </a:p>
        </p:txBody>
      </p:sp>
    </p:spTree>
    <p:extLst>
      <p:ext uri="{BB962C8B-B14F-4D97-AF65-F5344CB8AC3E}">
        <p14:creationId xmlns:p14="http://schemas.microsoft.com/office/powerpoint/2010/main" val="89186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14AC76-0FEC-4A9D-BD9A-03E13E4ACE14}" type="slidenum">
              <a:rPr lang="en-US" smtClean="0"/>
              <a:t>20</a:t>
            </a:fld>
            <a:endParaRPr lang="en-US"/>
          </a:p>
        </p:txBody>
      </p:sp>
    </p:spTree>
    <p:extLst>
      <p:ext uri="{BB962C8B-B14F-4D97-AF65-F5344CB8AC3E}">
        <p14:creationId xmlns:p14="http://schemas.microsoft.com/office/powerpoint/2010/main" val="68966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4802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A1BF9E3-D32E-44F3-8EE5-89A41F5AE6CF}"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54241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101146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8954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184597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5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410297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331048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312855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370458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BF9E3-D32E-44F3-8EE5-89A41F5AE6CF}"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165237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1BF9E3-D32E-44F3-8EE5-89A41F5AE6CF}"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11232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1BF9E3-D32E-44F3-8EE5-89A41F5AE6CF}"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83475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1BF9E3-D32E-44F3-8EE5-89A41F5AE6CF}"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144345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BF9E3-D32E-44F3-8EE5-89A41F5AE6CF}"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97642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BF9E3-D32E-44F3-8EE5-89A41F5AE6CF}"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18853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BF9E3-D32E-44F3-8EE5-89A41F5AE6CF}" type="datetimeFigureOut">
              <a:rPr lang="en-US" smtClean="0"/>
              <a:t>2/27/2019</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16469D75-32E2-42FE-BED1-820D414A091F}" type="slidenum">
              <a:rPr lang="en-US" smtClean="0"/>
              <a:t>‹#›</a:t>
            </a:fld>
            <a:endParaRPr lang="en-US"/>
          </a:p>
        </p:txBody>
      </p:sp>
    </p:spTree>
    <p:extLst>
      <p:ext uri="{BB962C8B-B14F-4D97-AF65-F5344CB8AC3E}">
        <p14:creationId xmlns:p14="http://schemas.microsoft.com/office/powerpoint/2010/main" val="407751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A1BF9E3-D32E-44F3-8EE5-89A41F5AE6CF}" type="datetimeFigureOut">
              <a:rPr lang="en-US" smtClean="0"/>
              <a:t>2/27/2019</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6469D75-32E2-42FE-BED1-820D414A091F}" type="slidenum">
              <a:rPr lang="en-US" smtClean="0"/>
              <a:t>‹#›</a:t>
            </a:fld>
            <a:endParaRPr lang="en-US"/>
          </a:p>
        </p:txBody>
      </p:sp>
    </p:spTree>
    <p:extLst>
      <p:ext uri="{BB962C8B-B14F-4D97-AF65-F5344CB8AC3E}">
        <p14:creationId xmlns:p14="http://schemas.microsoft.com/office/powerpoint/2010/main" val="347710515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188" y="-457200"/>
            <a:ext cx="6400800" cy="2743200"/>
          </a:xfrm>
        </p:spPr>
        <p:txBody>
          <a:bodyPr>
            <a:normAutofit/>
          </a:bodyPr>
          <a:lstStyle/>
          <a:p>
            <a:pPr algn="ctr"/>
            <a:r>
              <a:rPr lang="en-US" dirty="0">
                <a:latin typeface="Times New Roman" panose="02020603050405020304" pitchFamily="18" charset="0"/>
                <a:cs typeface="Times New Roman" panose="02020603050405020304" pitchFamily="18" charset="0"/>
              </a:rPr>
              <a:t>Verification and documentation</a:t>
            </a:r>
          </a:p>
        </p:txBody>
      </p:sp>
      <p:sp>
        <p:nvSpPr>
          <p:cNvPr id="3" name="Subtitle 2"/>
          <p:cNvSpPr>
            <a:spLocks noGrp="1"/>
          </p:cNvSpPr>
          <p:nvPr>
            <p:ph type="subTitle" idx="1"/>
          </p:nvPr>
        </p:nvSpPr>
        <p:spPr>
          <a:xfrm>
            <a:off x="457200" y="2667000"/>
            <a:ext cx="7994376" cy="3124200"/>
          </a:xfrm>
        </p:spPr>
        <p:txBody>
          <a:bodyPr>
            <a:no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Verification Training 2019</a:t>
            </a:r>
          </a:p>
          <a:p>
            <a:endParaRPr lang="en-US" sz="1500" dirty="0">
              <a:solidFill>
                <a:schemeClr val="bg1"/>
              </a:solidFill>
              <a:latin typeface="Times New Roman" panose="02020603050405020304" pitchFamily="18" charset="0"/>
              <a:cs typeface="Times New Roman" panose="02020603050405020304" pitchFamily="18" charset="0"/>
            </a:endParaRPr>
          </a:p>
          <a:p>
            <a:r>
              <a:rPr lang="en-US" sz="1600" cap="small" dirty="0">
                <a:solidFill>
                  <a:schemeClr val="bg1"/>
                </a:solidFill>
                <a:latin typeface="Times New Roman" panose="02020603050405020304" pitchFamily="18" charset="0"/>
                <a:cs typeface="Times New Roman" panose="02020603050405020304" pitchFamily="18" charset="0"/>
              </a:rPr>
              <a:t>Angie </a:t>
            </a:r>
            <a:r>
              <a:rPr lang="en-US" sz="1600" cap="small" dirty="0" err="1">
                <a:solidFill>
                  <a:schemeClr val="bg1"/>
                </a:solidFill>
                <a:latin typeface="Times New Roman" panose="02020603050405020304" pitchFamily="18" charset="0"/>
                <a:cs typeface="Times New Roman" panose="02020603050405020304" pitchFamily="18" charset="0"/>
              </a:rPr>
              <a:t>Hovatter</a:t>
            </a:r>
            <a:endParaRPr lang="en-US" sz="1600" cap="small" dirty="0">
              <a:solidFill>
                <a:schemeClr val="bg1"/>
              </a:solidFill>
              <a:latin typeface="Times New Roman" panose="02020603050405020304" pitchFamily="18" charset="0"/>
              <a:cs typeface="Times New Roman" panose="02020603050405020304" pitchFamily="18" charset="0"/>
            </a:endParaRPr>
          </a:p>
          <a:p>
            <a:r>
              <a:rPr lang="en-US" sz="1600" cap="small" dirty="0">
                <a:solidFill>
                  <a:schemeClr val="bg1"/>
                </a:solidFill>
                <a:latin typeface="Times New Roman" panose="02020603050405020304" pitchFamily="18" charset="0"/>
                <a:cs typeface="Times New Roman" panose="02020603050405020304" pitchFamily="18" charset="0"/>
              </a:rPr>
              <a:t>Director of Financial Aid, Employment and Scholarships</a:t>
            </a:r>
          </a:p>
          <a:p>
            <a:r>
              <a:rPr lang="en-US" sz="1600" cap="small" dirty="0">
                <a:solidFill>
                  <a:schemeClr val="bg1"/>
                </a:solidFill>
                <a:latin typeface="Times New Roman" panose="02020603050405020304" pitchFamily="18" charset="0"/>
                <a:cs typeface="Times New Roman" panose="02020603050405020304" pitchFamily="18" charset="0"/>
              </a:rPr>
              <a:t>Frostburg State University</a:t>
            </a:r>
          </a:p>
          <a:p>
            <a:endParaRPr lang="en-US" sz="1000" cap="small" dirty="0">
              <a:solidFill>
                <a:schemeClr val="bg1"/>
              </a:solidFill>
              <a:latin typeface="Times New Roman" panose="02020603050405020304" pitchFamily="18" charset="0"/>
              <a:cs typeface="Times New Roman" panose="02020603050405020304" pitchFamily="18" charset="0"/>
            </a:endParaRPr>
          </a:p>
          <a:p>
            <a:r>
              <a:rPr lang="en-US" sz="1600" cap="small" dirty="0">
                <a:solidFill>
                  <a:schemeClr val="bg1"/>
                </a:solidFill>
                <a:latin typeface="Times New Roman" panose="02020603050405020304" pitchFamily="18" charset="0"/>
                <a:cs typeface="Times New Roman" panose="02020603050405020304" pitchFamily="18" charset="0"/>
              </a:rPr>
              <a:t>Laura </a:t>
            </a:r>
            <a:r>
              <a:rPr lang="en-US" sz="1600" cap="small" dirty="0" err="1">
                <a:solidFill>
                  <a:schemeClr val="bg1"/>
                </a:solidFill>
                <a:latin typeface="Times New Roman" panose="02020603050405020304" pitchFamily="18" charset="0"/>
                <a:cs typeface="Times New Roman" panose="02020603050405020304" pitchFamily="18" charset="0"/>
              </a:rPr>
              <a:t>Shahan</a:t>
            </a:r>
            <a:endParaRPr lang="en-US" sz="1600" cap="small" dirty="0">
              <a:solidFill>
                <a:schemeClr val="bg1"/>
              </a:solidFill>
              <a:latin typeface="Times New Roman" panose="02020603050405020304" pitchFamily="18" charset="0"/>
              <a:cs typeface="Times New Roman" panose="02020603050405020304" pitchFamily="18" charset="0"/>
            </a:endParaRPr>
          </a:p>
          <a:p>
            <a:r>
              <a:rPr lang="en-US" sz="1600" cap="small" dirty="0">
                <a:solidFill>
                  <a:schemeClr val="bg1"/>
                </a:solidFill>
                <a:latin typeface="Times New Roman" panose="02020603050405020304" pitchFamily="18" charset="0"/>
                <a:cs typeface="Times New Roman" panose="02020603050405020304" pitchFamily="18" charset="0"/>
              </a:rPr>
              <a:t>Assistant Director of Financial Aid</a:t>
            </a:r>
          </a:p>
          <a:p>
            <a:r>
              <a:rPr lang="en-US" sz="1600" cap="small" dirty="0">
                <a:solidFill>
                  <a:schemeClr val="bg1"/>
                </a:solidFill>
                <a:latin typeface="Times New Roman" panose="02020603050405020304" pitchFamily="18" charset="0"/>
                <a:cs typeface="Times New Roman" panose="02020603050405020304" pitchFamily="18" charset="0"/>
              </a:rPr>
              <a:t>Chesapeake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Notice to students</a:t>
            </a:r>
          </a:p>
        </p:txBody>
      </p:sp>
      <p:sp>
        <p:nvSpPr>
          <p:cNvPr id="3" name="Content Placeholder 2"/>
          <p:cNvSpPr>
            <a:spLocks noGrp="1"/>
          </p:cNvSpPr>
          <p:nvPr>
            <p:ph idx="1"/>
          </p:nvPr>
        </p:nvSpPr>
        <p:spPr>
          <a:xfrm>
            <a:off x="381000" y="1143000"/>
            <a:ext cx="8534400" cy="541020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Required Policies and Procedures</a:t>
            </a:r>
          </a:p>
          <a:p>
            <a:pPr lvl="1"/>
            <a:r>
              <a:rPr lang="en-US" sz="2400" dirty="0">
                <a:solidFill>
                  <a:schemeClr val="bg1"/>
                </a:solidFill>
                <a:latin typeface="Times New Roman" panose="02020603050405020304" pitchFamily="18" charset="0"/>
                <a:cs typeface="Times New Roman" panose="02020603050405020304" pitchFamily="18" charset="0"/>
              </a:rPr>
              <a:t>Your school must have written policies about </a:t>
            </a:r>
          </a:p>
          <a:p>
            <a:pPr lvl="2"/>
            <a:r>
              <a:rPr lang="en-US" sz="2000" dirty="0">
                <a:solidFill>
                  <a:schemeClr val="bg1"/>
                </a:solidFill>
                <a:latin typeface="Times New Roman" panose="02020603050405020304" pitchFamily="18" charset="0"/>
                <a:cs typeface="Times New Roman" panose="02020603050405020304" pitchFamily="18" charset="0"/>
              </a:rPr>
              <a:t>the time period in which students must submit verification documentation, </a:t>
            </a:r>
          </a:p>
          <a:p>
            <a:pPr lvl="2"/>
            <a:r>
              <a:rPr lang="en-US" sz="2000" dirty="0">
                <a:solidFill>
                  <a:schemeClr val="bg1"/>
                </a:solidFill>
                <a:latin typeface="Times New Roman" panose="02020603050405020304" pitchFamily="18" charset="0"/>
                <a:cs typeface="Times New Roman" panose="02020603050405020304" pitchFamily="18" charset="0"/>
              </a:rPr>
              <a:t>the consequences for failing to submit those documents in time, </a:t>
            </a:r>
          </a:p>
          <a:p>
            <a:pPr lvl="2"/>
            <a:r>
              <a:rPr lang="en-US" sz="2000" dirty="0">
                <a:solidFill>
                  <a:schemeClr val="bg1"/>
                </a:solidFill>
                <a:latin typeface="Times New Roman" panose="02020603050405020304" pitchFamily="18" charset="0"/>
                <a:cs typeface="Times New Roman" panose="02020603050405020304" pitchFamily="18" charset="0"/>
              </a:rPr>
              <a:t>the method you will use to notify students if their EFC and Title IV aid amounts change,</a:t>
            </a:r>
          </a:p>
          <a:p>
            <a:pPr lvl="2"/>
            <a:r>
              <a:rPr lang="en-US" sz="2000" dirty="0">
                <a:solidFill>
                  <a:schemeClr val="bg1"/>
                </a:solidFill>
                <a:latin typeface="Times New Roman" panose="02020603050405020304" pitchFamily="18" charset="0"/>
                <a:cs typeface="Times New Roman" panose="02020603050405020304" pitchFamily="18" charset="0"/>
              </a:rPr>
              <a:t>the procedures you or students will follow to correct FAFSA data,</a:t>
            </a:r>
          </a:p>
          <a:p>
            <a:pPr lvl="2"/>
            <a:r>
              <a:rPr lang="en-US" sz="2000" dirty="0">
                <a:solidFill>
                  <a:schemeClr val="bg1"/>
                </a:solidFill>
                <a:latin typeface="Times New Roman" panose="02020603050405020304" pitchFamily="18" charset="0"/>
                <a:cs typeface="Times New Roman" panose="02020603050405020304" pitchFamily="18" charset="0"/>
              </a:rPr>
              <a:t>the procedure you will follow to refer a student to the Office of Inspector General (OIG)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4273"/>
            <a:ext cx="6554867" cy="1524000"/>
          </a:xfrm>
        </p:spPr>
        <p:txBody>
          <a:bodyPr/>
          <a:lstStyle/>
          <a:p>
            <a:r>
              <a:rPr lang="en-US" dirty="0">
                <a:latin typeface="Times New Roman" panose="02020603050405020304" pitchFamily="18" charset="0"/>
                <a:cs typeface="Times New Roman" panose="02020603050405020304" pitchFamily="18" charset="0"/>
              </a:rPr>
              <a:t>Notice to students (cont.)</a:t>
            </a:r>
          </a:p>
        </p:txBody>
      </p:sp>
      <p:sp>
        <p:nvSpPr>
          <p:cNvPr id="3" name="Content Placeholder 2"/>
          <p:cNvSpPr>
            <a:spLocks noGrp="1"/>
          </p:cNvSpPr>
          <p:nvPr>
            <p:ph idx="1"/>
          </p:nvPr>
        </p:nvSpPr>
        <p:spPr>
          <a:xfrm>
            <a:off x="533400" y="1447800"/>
            <a:ext cx="7467600" cy="5096184"/>
          </a:xfrm>
        </p:spPr>
        <p:txBody>
          <a:bodyPr>
            <a:noAutofit/>
          </a:bodyPr>
          <a:lstStyle/>
          <a:p>
            <a:r>
              <a:rPr lang="en-US" sz="2400" dirty="0">
                <a:solidFill>
                  <a:schemeClr val="bg1"/>
                </a:solidFill>
                <a:latin typeface="Times New Roman" panose="02020603050405020304" pitchFamily="18" charset="0"/>
                <a:cs typeface="Times New Roman" panose="02020603050405020304" pitchFamily="18" charset="0"/>
              </a:rPr>
              <a:t>Your school must provide, in a timely manner, students selected for verification a clear explanation of their role, including what documents they must submit, the deadlines they must meet, and the consequences of failing to meet them.</a:t>
            </a:r>
          </a:p>
          <a:p>
            <a:pPr>
              <a:buNone/>
            </a:pPr>
            <a:endParaRPr lang="en-US" dirty="0"/>
          </a:p>
          <a:p>
            <a:pPr>
              <a:buNone/>
            </a:pPr>
            <a:endParaRPr lang="en-US" dirty="0"/>
          </a:p>
          <a:p>
            <a:pPr>
              <a:buNone/>
            </a:pPr>
            <a:endParaRPr lang="en-US" dirty="0"/>
          </a:p>
          <a:p>
            <a:pPr>
              <a:buNone/>
            </a:pPr>
            <a:endParaRPr lang="en-US" dirty="0">
              <a:latin typeface="Times New Roman" panose="02020603050405020304" pitchFamily="18" charset="0"/>
              <a:cs typeface="Times New Roman" panose="02020603050405020304" pitchFamily="18" charset="0"/>
            </a:endParaRPr>
          </a:p>
          <a:p>
            <a:pPr>
              <a:buNone/>
            </a:pPr>
            <a:r>
              <a:rPr lang="en-US" sz="1700" dirty="0">
                <a:latin typeface="Times New Roman" panose="02020603050405020304" pitchFamily="18" charset="0"/>
                <a:cs typeface="Times New Roman" panose="02020603050405020304" pitchFamily="18" charset="0"/>
              </a:rPr>
              <a:t>Source: 2017-18 AVG 77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33" y="152400"/>
            <a:ext cx="6554867" cy="1524000"/>
          </a:xfrm>
        </p:spPr>
        <p:txBody>
          <a:bodyPr/>
          <a:lstStyle/>
          <a:p>
            <a:r>
              <a:rPr lang="en-US" dirty="0">
                <a:latin typeface="Times New Roman" panose="02020603050405020304" pitchFamily="18" charset="0"/>
                <a:cs typeface="Times New Roman" panose="02020603050405020304" pitchFamily="18" charset="0"/>
              </a:rPr>
              <a:t>Verification Exceptions</a:t>
            </a:r>
          </a:p>
        </p:txBody>
      </p:sp>
      <p:sp>
        <p:nvSpPr>
          <p:cNvPr id="3" name="Content Placeholder 2"/>
          <p:cNvSpPr>
            <a:spLocks noGrp="1"/>
          </p:cNvSpPr>
          <p:nvPr>
            <p:ph idx="1"/>
          </p:nvPr>
        </p:nvSpPr>
        <p:spPr>
          <a:xfrm>
            <a:off x="457200" y="1698170"/>
            <a:ext cx="8305800" cy="4702629"/>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Death of a student</a:t>
            </a:r>
          </a:p>
          <a:p>
            <a:r>
              <a:rPr lang="en-US" sz="2800" dirty="0">
                <a:solidFill>
                  <a:schemeClr val="bg1"/>
                </a:solidFill>
                <a:latin typeface="Times New Roman" panose="02020603050405020304" pitchFamily="18" charset="0"/>
                <a:cs typeface="Times New Roman" panose="02020603050405020304" pitchFamily="18" charset="0"/>
              </a:rPr>
              <a:t>Not an aid recipient – student not eligible for Title IV aid for reasons other than not completing verification. Example: Unsatisfactory SAP student</a:t>
            </a:r>
          </a:p>
          <a:p>
            <a:r>
              <a:rPr lang="en-US" sz="2800" dirty="0">
                <a:solidFill>
                  <a:schemeClr val="bg1"/>
                </a:solidFill>
                <a:latin typeface="Times New Roman" panose="02020603050405020304" pitchFamily="18" charset="0"/>
                <a:cs typeface="Times New Roman" panose="02020603050405020304" pitchFamily="18" charset="0"/>
              </a:rPr>
              <a:t>Applicant only eligible for unsubsidized aid</a:t>
            </a:r>
          </a:p>
          <a:p>
            <a:r>
              <a:rPr lang="en-US" sz="2800" dirty="0">
                <a:solidFill>
                  <a:schemeClr val="bg1"/>
                </a:solidFill>
                <a:latin typeface="Times New Roman" panose="02020603050405020304" pitchFamily="18" charset="0"/>
                <a:cs typeface="Times New Roman" panose="02020603050405020304" pitchFamily="18" charset="0"/>
              </a:rPr>
              <a:t>Verified by another school where documents can be obtained from that school</a:t>
            </a:r>
          </a:p>
          <a:p>
            <a:r>
              <a:rPr lang="en-US" sz="2800" dirty="0">
                <a:solidFill>
                  <a:schemeClr val="bg1"/>
                </a:solidFill>
                <a:latin typeface="Times New Roman" panose="02020603050405020304" pitchFamily="18" charset="0"/>
                <a:cs typeface="Times New Roman" panose="02020603050405020304" pitchFamily="18" charset="0"/>
              </a:rPr>
              <a:t>Post enrollment</a:t>
            </a:r>
          </a:p>
          <a:p>
            <a:pPr>
              <a:buNone/>
            </a:pPr>
            <a:endParaRPr lang="en-US" sz="1700" dirty="0">
              <a:solidFill>
                <a:schemeClr val="bg1"/>
              </a:solidFill>
              <a:latin typeface="Times New Roman" panose="02020603050405020304" pitchFamily="18" charset="0"/>
              <a:cs typeface="Times New Roman" panose="02020603050405020304" pitchFamily="18" charset="0"/>
            </a:endParaRPr>
          </a:p>
          <a:p>
            <a:pPr>
              <a:buNone/>
            </a:pPr>
            <a:r>
              <a:rPr lang="en-US" sz="1700" dirty="0">
                <a:latin typeface="Times New Roman" panose="02020603050405020304" pitchFamily="18" charset="0"/>
                <a:cs typeface="Times New Roman" panose="02020603050405020304" pitchFamily="18" charset="0"/>
              </a:rPr>
              <a:t>Source: 2017-18 AVG 77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Verification Exceptions</a:t>
            </a:r>
          </a:p>
        </p:txBody>
      </p:sp>
      <p:sp>
        <p:nvSpPr>
          <p:cNvPr id="3" name="Content Placeholder 2"/>
          <p:cNvSpPr>
            <a:spLocks noGrp="1"/>
          </p:cNvSpPr>
          <p:nvPr>
            <p:ph idx="1"/>
          </p:nvPr>
        </p:nvSpPr>
        <p:spPr>
          <a:xfrm>
            <a:off x="381000" y="1066800"/>
            <a:ext cx="8458200" cy="533400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Unless you believe it to be inaccurate, you are not required to verify information for the following individuals:</a:t>
            </a:r>
          </a:p>
          <a:p>
            <a:pPr lvl="1"/>
            <a:r>
              <a:rPr lang="en-US" sz="2400" dirty="0">
                <a:solidFill>
                  <a:schemeClr val="bg1"/>
                </a:solidFill>
                <a:latin typeface="Times New Roman" panose="02020603050405020304" pitchFamily="18" charset="0"/>
                <a:cs typeface="Times New Roman" panose="02020603050405020304" pitchFamily="18" charset="0"/>
              </a:rPr>
              <a:t>Both parents or student’s spouse are mentally incapacitated</a:t>
            </a:r>
          </a:p>
          <a:p>
            <a:pPr lvl="1"/>
            <a:r>
              <a:rPr lang="en-US" sz="2400" dirty="0">
                <a:solidFill>
                  <a:schemeClr val="bg1"/>
                </a:solidFill>
                <a:latin typeface="Times New Roman" panose="02020603050405020304" pitchFamily="18" charset="0"/>
                <a:cs typeface="Times New Roman" panose="02020603050405020304" pitchFamily="18" charset="0"/>
              </a:rPr>
              <a:t>Both parents or student’s spouse has died</a:t>
            </a:r>
          </a:p>
          <a:p>
            <a:pPr lvl="1"/>
            <a:r>
              <a:rPr lang="en-US" sz="2400" dirty="0">
                <a:solidFill>
                  <a:schemeClr val="bg1"/>
                </a:solidFill>
                <a:latin typeface="Times New Roman" panose="02020603050405020304" pitchFamily="18" charset="0"/>
                <a:cs typeface="Times New Roman" panose="02020603050405020304" pitchFamily="18" charset="0"/>
              </a:rPr>
              <a:t>The parents or spouse are residing in a country other than the U.S. and can’t be contacted by normal means</a:t>
            </a:r>
          </a:p>
          <a:p>
            <a:pPr lvl="1"/>
            <a:r>
              <a:rPr lang="en-US" sz="2400" dirty="0">
                <a:solidFill>
                  <a:schemeClr val="bg1"/>
                </a:solidFill>
                <a:latin typeface="Times New Roman" panose="02020603050405020304" pitchFamily="18" charset="0"/>
                <a:cs typeface="Times New Roman" panose="02020603050405020304" pitchFamily="18" charset="0"/>
              </a:rPr>
              <a:t>The parents or spouse can’t be located because the student does not have and cannot get their contact information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6467" cy="1524000"/>
          </a:xfrm>
        </p:spPr>
        <p:txBody>
          <a:bodyPr>
            <a:normAutofit/>
          </a:bodyPr>
          <a:lstStyle/>
          <a:p>
            <a:r>
              <a:rPr lang="en-US" dirty="0">
                <a:latin typeface="Times New Roman" panose="02020603050405020304" pitchFamily="18" charset="0"/>
                <a:cs typeface="Times New Roman" panose="02020603050405020304" pitchFamily="18" charset="0"/>
              </a:rPr>
              <a:t>Verification Processing cycle</a:t>
            </a:r>
          </a:p>
        </p:txBody>
      </p:sp>
      <p:sp>
        <p:nvSpPr>
          <p:cNvPr id="79" name="Rectangle 78"/>
          <p:cNvSpPr/>
          <p:nvPr/>
        </p:nvSpPr>
        <p:spPr>
          <a:xfrm>
            <a:off x="3200400" y="1752600"/>
            <a:ext cx="2133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CPS selects application for verification</a:t>
            </a:r>
          </a:p>
        </p:txBody>
      </p:sp>
      <p:sp>
        <p:nvSpPr>
          <p:cNvPr id="80" name="Rectangle 79"/>
          <p:cNvSpPr/>
          <p:nvPr/>
        </p:nvSpPr>
        <p:spPr>
          <a:xfrm>
            <a:off x="3200400" y="3429000"/>
            <a:ext cx="2133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selects application for verification</a:t>
            </a:r>
          </a:p>
        </p:txBody>
      </p:sp>
      <p:sp>
        <p:nvSpPr>
          <p:cNvPr id="81" name="Rectangle 80"/>
          <p:cNvSpPr/>
          <p:nvPr/>
        </p:nvSpPr>
        <p:spPr>
          <a:xfrm>
            <a:off x="609600" y="21336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a:t>
            </a:r>
          </a:p>
        </p:txBody>
      </p:sp>
      <p:sp>
        <p:nvSpPr>
          <p:cNvPr id="82" name="Rectangle 81"/>
          <p:cNvSpPr/>
          <p:nvPr/>
        </p:nvSpPr>
        <p:spPr>
          <a:xfrm>
            <a:off x="6096000" y="21336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83" name="Rectangle 82"/>
          <p:cNvSpPr/>
          <p:nvPr/>
        </p:nvSpPr>
        <p:spPr>
          <a:xfrm>
            <a:off x="609600" y="3124200"/>
            <a:ext cx="1828800"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ISIR received with the verification flag set to “Y”</a:t>
            </a:r>
          </a:p>
        </p:txBody>
      </p:sp>
      <p:sp>
        <p:nvSpPr>
          <p:cNvPr id="84" name="Rectangle 83"/>
          <p:cNvSpPr/>
          <p:nvPr/>
        </p:nvSpPr>
        <p:spPr>
          <a:xfrm>
            <a:off x="6096000" y="3124200"/>
            <a:ext cx="1828800"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SAR received with asterisk next to EFC.</a:t>
            </a:r>
          </a:p>
        </p:txBody>
      </p:sp>
      <p:cxnSp>
        <p:nvCxnSpPr>
          <p:cNvPr id="85" name="Curved Connector 84"/>
          <p:cNvCxnSpPr>
            <a:stCxn id="79" idx="3"/>
            <a:endCxn id="84" idx="1"/>
          </p:cNvCxnSpPr>
          <p:nvPr/>
        </p:nvCxnSpPr>
        <p:spPr>
          <a:xfrm>
            <a:off x="5334000" y="2324100"/>
            <a:ext cx="762000" cy="1104900"/>
          </a:xfrm>
          <a:prstGeom prst="curvedConnector3">
            <a:avLst>
              <a:gd name="adj1" fmla="val 50000"/>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79" idx="1"/>
            <a:endCxn id="83" idx="3"/>
          </p:cNvCxnSpPr>
          <p:nvPr/>
        </p:nvCxnSpPr>
        <p:spPr>
          <a:xfrm rot="10800000" flipV="1">
            <a:off x="2438400" y="2324100"/>
            <a:ext cx="762000" cy="1104900"/>
          </a:xfrm>
          <a:prstGeom prst="curvedConnector3">
            <a:avLst>
              <a:gd name="adj1" fmla="val 50000"/>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609600" y="4343400"/>
            <a:ext cx="1828800"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Notify student of required documentation.</a:t>
            </a:r>
          </a:p>
        </p:txBody>
      </p:sp>
      <p:sp>
        <p:nvSpPr>
          <p:cNvPr id="88" name="Rectangle 87"/>
          <p:cNvSpPr/>
          <p:nvPr/>
        </p:nvSpPr>
        <p:spPr>
          <a:xfrm>
            <a:off x="6096000" y="4343400"/>
            <a:ext cx="1828800"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 school for required documentation.</a:t>
            </a:r>
          </a:p>
        </p:txBody>
      </p:sp>
      <p:cxnSp>
        <p:nvCxnSpPr>
          <p:cNvPr id="89" name="Straight Arrow Connector 88"/>
          <p:cNvCxnSpPr>
            <a:stCxn id="83" idx="2"/>
            <a:endCxn id="87" idx="0"/>
          </p:cNvCxnSpPr>
          <p:nvPr/>
        </p:nvCxnSpPr>
        <p:spPr>
          <a:xfrm>
            <a:off x="1524000" y="3733800"/>
            <a:ext cx="0" cy="60960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4" idx="2"/>
            <a:endCxn id="88" idx="0"/>
          </p:cNvCxnSpPr>
          <p:nvPr/>
        </p:nvCxnSpPr>
        <p:spPr>
          <a:xfrm>
            <a:off x="7010400" y="3733800"/>
            <a:ext cx="0" cy="60960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6096000" y="5638800"/>
            <a:ext cx="1828800"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Submit requested documentation.</a:t>
            </a:r>
          </a:p>
        </p:txBody>
      </p:sp>
      <p:sp>
        <p:nvSpPr>
          <p:cNvPr id="92" name="Rectangle 91"/>
          <p:cNvSpPr/>
          <p:nvPr/>
        </p:nvSpPr>
        <p:spPr>
          <a:xfrm>
            <a:off x="2971800" y="5181600"/>
            <a:ext cx="259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School may request additional documentation.</a:t>
            </a:r>
          </a:p>
        </p:txBody>
      </p:sp>
      <p:sp>
        <p:nvSpPr>
          <p:cNvPr id="93" name="Rectangle 92"/>
          <p:cNvSpPr/>
          <p:nvPr/>
        </p:nvSpPr>
        <p:spPr>
          <a:xfrm>
            <a:off x="609600" y="5486400"/>
            <a:ext cx="1828799"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Complete verification using documentation submitted.</a:t>
            </a:r>
          </a:p>
        </p:txBody>
      </p:sp>
      <p:cxnSp>
        <p:nvCxnSpPr>
          <p:cNvPr id="94" name="Curved Connector 31"/>
          <p:cNvCxnSpPr>
            <a:stCxn id="87" idx="3"/>
            <a:endCxn id="91" idx="0"/>
          </p:cNvCxnSpPr>
          <p:nvPr/>
        </p:nvCxnSpPr>
        <p:spPr>
          <a:xfrm>
            <a:off x="2438400" y="4648200"/>
            <a:ext cx="4572000" cy="990600"/>
          </a:xfrm>
          <a:prstGeom prst="curvedConnector2">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Curved Connector 33"/>
          <p:cNvCxnSpPr>
            <a:stCxn id="92" idx="1"/>
            <a:endCxn id="87" idx="2"/>
          </p:cNvCxnSpPr>
          <p:nvPr/>
        </p:nvCxnSpPr>
        <p:spPr>
          <a:xfrm rot="10800000">
            <a:off x="1524000" y="4953000"/>
            <a:ext cx="1447800" cy="571500"/>
          </a:xfrm>
          <a:prstGeom prst="curvedConnector2">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Curved Connector 35"/>
          <p:cNvCxnSpPr>
            <a:stCxn id="80" idx="1"/>
            <a:endCxn id="87" idx="0"/>
          </p:cNvCxnSpPr>
          <p:nvPr/>
        </p:nvCxnSpPr>
        <p:spPr>
          <a:xfrm rot="10800000" flipV="1">
            <a:off x="1524000" y="4000500"/>
            <a:ext cx="1676400" cy="342900"/>
          </a:xfrm>
          <a:prstGeom prst="curvedConnector2">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Curved Connector 37"/>
          <p:cNvCxnSpPr>
            <a:stCxn id="80" idx="3"/>
            <a:endCxn id="88" idx="0"/>
          </p:cNvCxnSpPr>
          <p:nvPr/>
        </p:nvCxnSpPr>
        <p:spPr>
          <a:xfrm>
            <a:off x="5334000" y="4000500"/>
            <a:ext cx="1676400" cy="342900"/>
          </a:xfrm>
          <a:prstGeom prst="curvedConnector2">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Curved Connector 97"/>
          <p:cNvCxnSpPr>
            <a:stCxn id="91" idx="1"/>
            <a:endCxn id="92" idx="3"/>
          </p:cNvCxnSpPr>
          <p:nvPr/>
        </p:nvCxnSpPr>
        <p:spPr>
          <a:xfrm rot="10800000">
            <a:off x="5562600" y="5524500"/>
            <a:ext cx="533400" cy="419100"/>
          </a:xfrm>
          <a:prstGeom prst="curvedConnector3">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1" idx="1"/>
            <a:endCxn id="93" idx="3"/>
          </p:cNvCxnSpPr>
          <p:nvPr/>
        </p:nvCxnSpPr>
        <p:spPr>
          <a:xfrm flipH="1" flipV="1">
            <a:off x="2438399" y="5905500"/>
            <a:ext cx="3657601" cy="3810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8" idx="2"/>
            <a:endCxn id="91" idx="0"/>
          </p:cNvCxnSpPr>
          <p:nvPr/>
        </p:nvCxnSpPr>
        <p:spPr>
          <a:xfrm>
            <a:off x="7010400" y="4953000"/>
            <a:ext cx="0" cy="685800"/>
          </a:xfrm>
          <a:prstGeom prst="straightConnector1">
            <a:avLst/>
          </a:prstGeom>
          <a:ln w="22225">
            <a:solidFill>
              <a:schemeClr val="tx1">
                <a:alpha val="60000"/>
              </a:schemeClr>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554867" cy="1524000"/>
          </a:xfrm>
        </p:spPr>
        <p:txBody>
          <a:bodyPr/>
          <a:lstStyle/>
          <a:p>
            <a:r>
              <a:rPr lang="en-US" dirty="0">
                <a:latin typeface="Times New Roman" panose="02020603050405020304" pitchFamily="18" charset="0"/>
                <a:cs typeface="Times New Roman" panose="02020603050405020304" pitchFamily="18" charset="0"/>
              </a:rPr>
              <a:t>2018/2019 verification</a:t>
            </a:r>
          </a:p>
        </p:txBody>
      </p:sp>
      <p:sp>
        <p:nvSpPr>
          <p:cNvPr id="3" name="Content Placeholder 2"/>
          <p:cNvSpPr>
            <a:spLocks noGrp="1"/>
          </p:cNvSpPr>
          <p:nvPr>
            <p:ph idx="1"/>
          </p:nvPr>
        </p:nvSpPr>
        <p:spPr>
          <a:xfrm>
            <a:off x="304800" y="1219200"/>
            <a:ext cx="8458200" cy="2514600"/>
          </a:xfrm>
        </p:spPr>
        <p:txBody>
          <a:bodyPr>
            <a:noAutofit/>
          </a:bodyPr>
          <a:lstStyle/>
          <a:p>
            <a:r>
              <a:rPr lang="en-US" sz="2400" dirty="0">
                <a:solidFill>
                  <a:schemeClr val="bg1"/>
                </a:solidFill>
                <a:latin typeface="Times New Roman" panose="02020603050405020304" pitchFamily="18" charset="0"/>
                <a:cs typeface="Times New Roman" panose="02020603050405020304" pitchFamily="18" charset="0"/>
              </a:rPr>
              <a:t>No new items </a:t>
            </a:r>
            <a:r>
              <a:rPr lang="en-US" dirty="0">
                <a:solidFill>
                  <a:schemeClr val="bg1"/>
                </a:solidFill>
                <a:latin typeface="Times New Roman" panose="02020603050405020304" pitchFamily="18" charset="0"/>
                <a:cs typeface="Times New Roman" panose="02020603050405020304" pitchFamily="18" charset="0"/>
              </a:rPr>
              <a:t>(looks that way for 2019/2020 too)</a:t>
            </a:r>
          </a:p>
          <a:p>
            <a:r>
              <a:rPr lang="en-US" sz="2400" dirty="0">
                <a:solidFill>
                  <a:schemeClr val="bg1"/>
                </a:solidFill>
                <a:latin typeface="Times New Roman" panose="02020603050405020304" pitchFamily="18" charset="0"/>
                <a:cs typeface="Times New Roman" panose="02020603050405020304" pitchFamily="18" charset="0"/>
              </a:rPr>
              <a:t>Removed Other Untaxed Income and Benefits</a:t>
            </a:r>
          </a:p>
          <a:p>
            <a:r>
              <a:rPr lang="en-US" sz="2400" dirty="0">
                <a:solidFill>
                  <a:schemeClr val="bg1"/>
                </a:solidFill>
                <a:latin typeface="Times New Roman" panose="02020603050405020304" pitchFamily="18" charset="0"/>
                <a:cs typeface="Times New Roman" panose="02020603050405020304" pitchFamily="18" charset="0"/>
              </a:rPr>
              <a:t>Removed SNAP</a:t>
            </a:r>
          </a:p>
          <a:p>
            <a:r>
              <a:rPr lang="en-US" sz="2400" dirty="0">
                <a:solidFill>
                  <a:schemeClr val="bg1"/>
                </a:solidFill>
                <a:latin typeface="Times New Roman" panose="02020603050405020304" pitchFamily="18" charset="0"/>
                <a:cs typeface="Times New Roman" panose="02020603050405020304" pitchFamily="18" charset="0"/>
              </a:rPr>
              <a:t>Removed Child Support Paid</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9814598"/>
              </p:ext>
            </p:extLst>
          </p:nvPr>
        </p:nvGraphicFramePr>
        <p:xfrm>
          <a:off x="1219200" y="3505200"/>
          <a:ext cx="63246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70840">
                <a:tc>
                  <a:txBody>
                    <a:bodyPr/>
                    <a:lstStyle/>
                    <a:p>
                      <a:r>
                        <a:rPr lang="en-US" dirty="0"/>
                        <a:t>Verification Tracking</a:t>
                      </a:r>
                      <a:r>
                        <a:rPr lang="en-US" baseline="0" dirty="0"/>
                        <a:t> Flag</a:t>
                      </a:r>
                      <a:endParaRPr lang="en-US" dirty="0"/>
                    </a:p>
                  </a:txBody>
                  <a:tcPr/>
                </a:tc>
                <a:tc>
                  <a:txBody>
                    <a:bodyPr/>
                    <a:lstStyle/>
                    <a:p>
                      <a:r>
                        <a:rPr lang="en-US" dirty="0"/>
                        <a:t>Group</a:t>
                      </a:r>
                      <a:r>
                        <a:rPr lang="en-US" baseline="0" dirty="0"/>
                        <a:t> Name</a:t>
                      </a:r>
                      <a:endParaRPr lang="en-US" dirty="0"/>
                    </a:p>
                  </a:txBody>
                  <a:tcPr/>
                </a:tc>
                <a:extLst>
                  <a:ext uri="{0D108BD9-81ED-4DB2-BD59-A6C34878D82A}">
                    <a16:rowId xmlns:a16="http://schemas.microsoft.com/office/drawing/2014/main" val="10000"/>
                  </a:ext>
                </a:extLst>
              </a:tr>
              <a:tr h="370840">
                <a:tc>
                  <a:txBody>
                    <a:bodyPr/>
                    <a:lstStyle/>
                    <a:p>
                      <a:pPr algn="ctr"/>
                      <a:r>
                        <a:rPr lang="en-US" b="1" dirty="0"/>
                        <a:t>V1</a:t>
                      </a:r>
                    </a:p>
                  </a:txBody>
                  <a:tcPr/>
                </a:tc>
                <a:tc>
                  <a:txBody>
                    <a:bodyPr/>
                    <a:lstStyle/>
                    <a:p>
                      <a:r>
                        <a:rPr lang="en-US" dirty="0"/>
                        <a:t>Standard</a:t>
                      </a:r>
                    </a:p>
                  </a:txBody>
                  <a:tcPr/>
                </a:tc>
                <a:extLst>
                  <a:ext uri="{0D108BD9-81ED-4DB2-BD59-A6C34878D82A}">
                    <a16:rowId xmlns:a16="http://schemas.microsoft.com/office/drawing/2014/main" val="10001"/>
                  </a:ext>
                </a:extLst>
              </a:tr>
              <a:tr h="370840">
                <a:tc>
                  <a:txBody>
                    <a:bodyPr/>
                    <a:lstStyle/>
                    <a:p>
                      <a:pPr algn="ctr"/>
                      <a:r>
                        <a:rPr lang="en-US" b="1" dirty="0"/>
                        <a:t>V2</a:t>
                      </a:r>
                    </a:p>
                  </a:txBody>
                  <a:tcPr/>
                </a:tc>
                <a:tc>
                  <a:txBody>
                    <a:bodyPr/>
                    <a:lstStyle/>
                    <a:p>
                      <a:r>
                        <a:rPr lang="en-US" dirty="0"/>
                        <a:t>Reserved for FSA Use Only</a:t>
                      </a:r>
                    </a:p>
                  </a:txBody>
                  <a:tcPr/>
                </a:tc>
                <a:extLst>
                  <a:ext uri="{0D108BD9-81ED-4DB2-BD59-A6C34878D82A}">
                    <a16:rowId xmlns:a16="http://schemas.microsoft.com/office/drawing/2014/main" val="10002"/>
                  </a:ext>
                </a:extLst>
              </a:tr>
              <a:tr h="370840">
                <a:tc>
                  <a:txBody>
                    <a:bodyPr/>
                    <a:lstStyle/>
                    <a:p>
                      <a:pPr algn="ctr"/>
                      <a:r>
                        <a:rPr lang="en-US" b="1" dirty="0"/>
                        <a:t>V3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Reserved for FSA Use Only</a:t>
                      </a:r>
                    </a:p>
                  </a:txBody>
                  <a:tcPr/>
                </a:tc>
                <a:extLst>
                  <a:ext uri="{0D108BD9-81ED-4DB2-BD59-A6C34878D82A}">
                    <a16:rowId xmlns:a16="http://schemas.microsoft.com/office/drawing/2014/main" val="10003"/>
                  </a:ext>
                </a:extLst>
              </a:tr>
              <a:tr h="370840">
                <a:tc>
                  <a:txBody>
                    <a:bodyPr/>
                    <a:lstStyle/>
                    <a:p>
                      <a:pPr algn="ctr"/>
                      <a:r>
                        <a:rPr lang="en-US" b="1" dirty="0"/>
                        <a:t>V4</a:t>
                      </a:r>
                    </a:p>
                  </a:txBody>
                  <a:tcPr/>
                </a:tc>
                <a:tc>
                  <a:txBody>
                    <a:bodyPr/>
                    <a:lstStyle/>
                    <a:p>
                      <a:r>
                        <a:rPr lang="en-US" dirty="0"/>
                        <a:t>Custom</a:t>
                      </a:r>
                    </a:p>
                  </a:txBody>
                  <a:tcPr/>
                </a:tc>
                <a:extLst>
                  <a:ext uri="{0D108BD9-81ED-4DB2-BD59-A6C34878D82A}">
                    <a16:rowId xmlns:a16="http://schemas.microsoft.com/office/drawing/2014/main" val="10004"/>
                  </a:ext>
                </a:extLst>
              </a:tr>
              <a:tr h="370840">
                <a:tc>
                  <a:txBody>
                    <a:bodyPr/>
                    <a:lstStyle/>
                    <a:p>
                      <a:pPr algn="ctr"/>
                      <a:r>
                        <a:rPr lang="en-US" b="1" dirty="0"/>
                        <a:t>V5</a:t>
                      </a:r>
                    </a:p>
                  </a:txBody>
                  <a:tcPr/>
                </a:tc>
                <a:tc>
                  <a:txBody>
                    <a:bodyPr/>
                    <a:lstStyle/>
                    <a:p>
                      <a:r>
                        <a:rPr lang="en-US" dirty="0"/>
                        <a:t>Aggregate</a:t>
                      </a:r>
                    </a:p>
                  </a:txBody>
                  <a:tcPr/>
                </a:tc>
                <a:extLst>
                  <a:ext uri="{0D108BD9-81ED-4DB2-BD59-A6C34878D82A}">
                    <a16:rowId xmlns:a16="http://schemas.microsoft.com/office/drawing/2014/main" val="10005"/>
                  </a:ext>
                </a:extLst>
              </a:tr>
              <a:tr h="370840">
                <a:tc>
                  <a:txBody>
                    <a:bodyPr/>
                    <a:lstStyle/>
                    <a:p>
                      <a:pPr algn="ctr"/>
                      <a:r>
                        <a:rPr lang="en-US" b="1" dirty="0"/>
                        <a:t>V6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Eliminated  </a:t>
                      </a:r>
                      <a:r>
                        <a:rPr lang="en-US" sz="1000" dirty="0"/>
                        <a:t>(Reserved for FSA Use Only)</a:t>
                      </a:r>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1143000"/>
          </a:xfrm>
        </p:spPr>
        <p:txBody>
          <a:bodyPr>
            <a:normAutofit/>
          </a:bodyPr>
          <a:lstStyle/>
          <a:p>
            <a:r>
              <a:rPr lang="en-US" dirty="0">
                <a:latin typeface="Times New Roman" panose="02020603050405020304" pitchFamily="18" charset="0"/>
                <a:cs typeface="Times New Roman" panose="02020603050405020304" pitchFamily="18" charset="0"/>
              </a:rPr>
              <a:t>Document…document…document</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947124328"/>
              </p:ext>
            </p:extLst>
          </p:nvPr>
        </p:nvGraphicFramePr>
        <p:xfrm>
          <a:off x="533400" y="1676400"/>
          <a:ext cx="8229600" cy="4191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6632">
                <a:tc>
                  <a:txBody>
                    <a:bodyPr/>
                    <a:lstStyle/>
                    <a:p>
                      <a:pPr algn="l"/>
                      <a:r>
                        <a:rPr lang="en-US" dirty="0"/>
                        <a:t>FAFSA</a:t>
                      </a:r>
                      <a:r>
                        <a:rPr lang="en-US" baseline="0" dirty="0"/>
                        <a:t> Information</a:t>
                      </a:r>
                      <a:endParaRPr lang="en-US" dirty="0"/>
                    </a:p>
                  </a:txBody>
                  <a:tcPr/>
                </a:tc>
                <a:tc>
                  <a:txBody>
                    <a:bodyPr/>
                    <a:lstStyle/>
                    <a:p>
                      <a:pPr algn="l"/>
                      <a:r>
                        <a:rPr lang="en-US" dirty="0"/>
                        <a:t>Acceptable Documentation</a:t>
                      </a:r>
                    </a:p>
                  </a:txBody>
                  <a:tcPr/>
                </a:tc>
                <a:extLst>
                  <a:ext uri="{0D108BD9-81ED-4DB2-BD59-A6C34878D82A}">
                    <a16:rowId xmlns:a16="http://schemas.microsoft.com/office/drawing/2014/main" val="10000"/>
                  </a:ext>
                </a:extLst>
              </a:tr>
              <a:tr h="3744368">
                <a:tc>
                  <a:txBody>
                    <a:bodyPr/>
                    <a:lstStyle/>
                    <a:p>
                      <a:pPr algn="l"/>
                      <a:r>
                        <a:rPr lang="en-US" i="1" dirty="0"/>
                        <a:t>Income information</a:t>
                      </a:r>
                      <a:r>
                        <a:rPr lang="en-US" i="1" baseline="0" dirty="0"/>
                        <a:t> for Tax Filers</a:t>
                      </a:r>
                    </a:p>
                    <a:p>
                      <a:pPr marL="342900" indent="-342900" algn="l">
                        <a:buAutoNum type="alphaLcPeriod"/>
                      </a:pPr>
                      <a:r>
                        <a:rPr lang="en-US" i="0" baseline="0" dirty="0"/>
                        <a:t>Adjusted Gross Income (AGI)</a:t>
                      </a:r>
                    </a:p>
                    <a:p>
                      <a:pPr marL="342900" indent="-342900" algn="l">
                        <a:buAutoNum type="alphaLcPeriod"/>
                      </a:pPr>
                      <a:r>
                        <a:rPr lang="en-US" i="0" baseline="0" dirty="0"/>
                        <a:t>U.S. Income Tax Paid</a:t>
                      </a:r>
                    </a:p>
                    <a:p>
                      <a:pPr marL="342900" indent="-342900" algn="l">
                        <a:buAutoNum type="alphaLcPeriod"/>
                      </a:pPr>
                      <a:r>
                        <a:rPr lang="en-US" i="0" baseline="0" dirty="0"/>
                        <a:t>Untaxed Portions of IRA Distributions</a:t>
                      </a:r>
                    </a:p>
                    <a:p>
                      <a:pPr marL="342900" indent="-342900" algn="l">
                        <a:buAutoNum type="alphaLcPeriod"/>
                      </a:pPr>
                      <a:r>
                        <a:rPr lang="en-US" i="0" baseline="0" dirty="0"/>
                        <a:t>Untaxed Portions of Pensions</a:t>
                      </a:r>
                    </a:p>
                    <a:p>
                      <a:pPr marL="342900" indent="-342900" algn="l">
                        <a:buAutoNum type="alphaLcPeriod"/>
                      </a:pPr>
                      <a:r>
                        <a:rPr lang="en-US" i="0" baseline="0" dirty="0"/>
                        <a:t>IRA Deductions and Payments</a:t>
                      </a:r>
                    </a:p>
                    <a:p>
                      <a:pPr marL="342900" indent="-342900" algn="l">
                        <a:buAutoNum type="alphaLcPeriod"/>
                      </a:pPr>
                      <a:r>
                        <a:rPr lang="en-US" i="0" baseline="0" dirty="0"/>
                        <a:t>Tax Exempt Interest Income</a:t>
                      </a:r>
                    </a:p>
                    <a:p>
                      <a:pPr marL="342900" indent="-342900" algn="l">
                        <a:buAutoNum type="alphaLcPeriod"/>
                      </a:pPr>
                      <a:r>
                        <a:rPr lang="en-US" i="0" baseline="0" dirty="0"/>
                        <a:t>Education Credits</a:t>
                      </a:r>
                    </a:p>
                    <a:p>
                      <a:pPr marL="342900" indent="-342900" algn="l">
                        <a:buAutoNum type="alphaLcPeriod"/>
                      </a:pPr>
                      <a:r>
                        <a:rPr lang="en-US" i="0" baseline="0" dirty="0"/>
                        <a:t>Other Untaxed Income</a:t>
                      </a:r>
                      <a:endParaRPr lang="en-US" i="0" dirty="0"/>
                    </a:p>
                  </a:txBody>
                  <a:tcPr/>
                </a:tc>
                <a:tc>
                  <a:txBody>
                    <a:bodyPr/>
                    <a:lstStyle/>
                    <a:p>
                      <a:pPr algn="l"/>
                      <a:r>
                        <a:rPr lang="en-US" dirty="0"/>
                        <a:t>For income </a:t>
                      </a:r>
                      <a:r>
                        <a:rPr lang="en-US" baseline="0" dirty="0"/>
                        <a:t>information listed under items A through G for tax filers – </a:t>
                      </a:r>
                    </a:p>
                    <a:p>
                      <a:pPr marL="342900" indent="-342900" algn="l">
                        <a:buAutoNum type="arabicParenR"/>
                      </a:pPr>
                      <a:r>
                        <a:rPr lang="en-US" baseline="0" dirty="0"/>
                        <a:t>Tax year 2016 information retrieved via the IRS Data Retrieval Tool and that has not been changed </a:t>
                      </a:r>
                    </a:p>
                    <a:p>
                      <a:pPr marL="342900" indent="-342900" algn="l">
                        <a:buAutoNum type="arabicParenR"/>
                      </a:pPr>
                      <a:r>
                        <a:rPr lang="en-US" baseline="0" dirty="0"/>
                        <a:t>An IRS tax transcript/return for the 2016 tax year</a:t>
                      </a:r>
                    </a:p>
                    <a:p>
                      <a:pPr marL="342900" indent="-342900" algn="l">
                        <a:buAutoNum type="arabicParenR"/>
                      </a:pPr>
                      <a:endParaRPr lang="en-US" baseline="0" dirty="0"/>
                    </a:p>
                    <a:p>
                      <a:pPr marL="342900" indent="-342900" algn="l">
                        <a:buFont typeface="Arial" panose="020B0604020202020204" pitchFamily="34" charset="0"/>
                        <a:buChar char="•"/>
                      </a:pPr>
                      <a:r>
                        <a:rPr lang="en-US" dirty="0"/>
                        <a:t>See #</a:t>
                      </a:r>
                      <a:r>
                        <a:rPr lang="en-US" baseline="0" dirty="0"/>
                        <a:t> </a:t>
                      </a:r>
                      <a:r>
                        <a:rPr lang="en-US" dirty="0"/>
                        <a:t>1a next slide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771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750175123"/>
              </p:ext>
            </p:extLst>
          </p:nvPr>
        </p:nvGraphicFramePr>
        <p:xfrm>
          <a:off x="457200" y="914400"/>
          <a:ext cx="8458200" cy="560655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94470">
                <a:tc>
                  <a:txBody>
                    <a:bodyPr/>
                    <a:lstStyle/>
                    <a:p>
                      <a:r>
                        <a:rPr lang="en-US" dirty="0"/>
                        <a:t>FAFSA</a:t>
                      </a:r>
                      <a:r>
                        <a:rPr lang="en-US" baseline="0" dirty="0"/>
                        <a:t> Information</a:t>
                      </a:r>
                      <a:endParaRPr lang="en-US" dirty="0"/>
                    </a:p>
                  </a:txBody>
                  <a:tcPr/>
                </a:tc>
                <a:tc>
                  <a:txBody>
                    <a:bodyPr/>
                    <a:lstStyle/>
                    <a:p>
                      <a:r>
                        <a:rPr lang="en-US" dirty="0"/>
                        <a:t>Acceptable Documentation</a:t>
                      </a:r>
                    </a:p>
                  </a:txBody>
                  <a:tcPr/>
                </a:tc>
                <a:extLst>
                  <a:ext uri="{0D108BD9-81ED-4DB2-BD59-A6C34878D82A}">
                    <a16:rowId xmlns:a16="http://schemas.microsoft.com/office/drawing/2014/main" val="10000"/>
                  </a:ext>
                </a:extLst>
              </a:tr>
              <a:tr h="4863330">
                <a:tc>
                  <a:txBody>
                    <a:bodyPr/>
                    <a:lstStyle/>
                    <a:p>
                      <a:r>
                        <a:rPr lang="en-US" i="1" dirty="0"/>
                        <a:t>Income Information</a:t>
                      </a:r>
                      <a:r>
                        <a:rPr lang="en-US" i="1" baseline="0" dirty="0"/>
                        <a:t> for Nontax Filers</a:t>
                      </a:r>
                    </a:p>
                    <a:p>
                      <a:pPr marL="342900" indent="-342900">
                        <a:buAutoNum type="alphaLcPeriod"/>
                      </a:pPr>
                      <a:r>
                        <a:rPr lang="en-US" i="0" baseline="0" dirty="0"/>
                        <a:t>Income earned from work</a:t>
                      </a:r>
                    </a:p>
                    <a:p>
                      <a:pPr marL="342900" indent="-342900">
                        <a:buAutoNum type="alphaLcPeriod"/>
                      </a:pPr>
                      <a:r>
                        <a:rPr lang="en-US" i="0" baseline="0" dirty="0"/>
                        <a:t>Other Untaxed Income</a:t>
                      </a:r>
                    </a:p>
                  </a:txBody>
                  <a:tcPr/>
                </a:tc>
                <a:tc>
                  <a:txBody>
                    <a:bodyPr/>
                    <a:lstStyle/>
                    <a:p>
                      <a:r>
                        <a:rPr lang="en-US" sz="1400" dirty="0"/>
                        <a:t>Individuals are still required to obtain verification of non-filing (VNF) from the IRS or other tax authorities.  However, if the individual is unable to obtain VNF from the IRS or other tax authorities and, based upon the institution’s determination, it has no reason to question the student’s or family’s good-faith effort to obtain the required documentation the institution may accept—</a:t>
                      </a:r>
                    </a:p>
                    <a:p>
                      <a:endParaRPr lang="en-US" sz="1400" dirty="0"/>
                    </a:p>
                    <a:p>
                      <a:r>
                        <a:rPr lang="en-US" sz="1400" dirty="0"/>
                        <a:t>For </a:t>
                      </a:r>
                      <a:r>
                        <a:rPr lang="en-US" sz="1400" u="sng" dirty="0"/>
                        <a:t>independent</a:t>
                      </a:r>
                      <a:r>
                        <a:rPr lang="en-US" sz="1400" dirty="0"/>
                        <a:t> students, and </a:t>
                      </a:r>
                      <a:r>
                        <a:rPr lang="en-US" sz="1400" u="sng" dirty="0"/>
                        <a:t>parents of dependent </a:t>
                      </a:r>
                      <a:r>
                        <a:rPr lang="en-US" sz="1400" dirty="0"/>
                        <a:t>students who did not file and are not required to file an income tax return for the applicable tax year -</a:t>
                      </a:r>
                    </a:p>
                    <a:p>
                      <a:pPr marL="342900" indent="-342900">
                        <a:buAutoNum type="arabicParenR"/>
                      </a:pPr>
                      <a:r>
                        <a:rPr lang="en-US" sz="1400" baseline="0" dirty="0"/>
                        <a:t>A signed statement certifying – ** (see next slide for new reg.)</a:t>
                      </a:r>
                    </a:p>
                    <a:p>
                      <a:pPr marL="800100" lvl="1" indent="-342900">
                        <a:buFont typeface="+mj-lt"/>
                        <a:buAutoNum type="alphaLcParenR"/>
                      </a:pPr>
                      <a:r>
                        <a:rPr lang="en-US" sz="1400" dirty="0">
                          <a:effectLst/>
                        </a:rPr>
                        <a:t>Attempted to obtain the VNF from the IRS or other tax authorities and was unable to obtain the required documentation; and</a:t>
                      </a:r>
                    </a:p>
                    <a:p>
                      <a:pPr marL="800100" lvl="1" indent="-342900">
                        <a:buFont typeface="+mj-lt"/>
                        <a:buAutoNum type="alphaLcParenR"/>
                      </a:pPr>
                      <a:r>
                        <a:rPr lang="en-US" sz="1400" dirty="0">
                          <a:effectLst/>
                        </a:rPr>
                        <a:t>Has not filed and is not required to file a 2016 or 2017 income tax return, and a listing of the sources of any 2016 or 2017 income earned by the individual from work and the amount of income from each source; and</a:t>
                      </a:r>
                    </a:p>
                    <a:p>
                      <a:pPr marL="342900" lvl="0" indent="-342900">
                        <a:buFont typeface="+mj-lt"/>
                        <a:buAutoNum type="arabicParenR"/>
                      </a:pPr>
                      <a:r>
                        <a:rPr lang="en-US" sz="1400" baseline="0" dirty="0"/>
                        <a:t>A copy of IRS Form W-2 for each source of employment for 2016</a:t>
                      </a:r>
                    </a:p>
                    <a:p>
                      <a:pPr marL="342900" lvl="0" indent="-342900">
                        <a:buFont typeface="+mj-lt"/>
                        <a:buAutoNum type="arabicParenR"/>
                      </a:pPr>
                      <a:r>
                        <a:rPr lang="en-US" sz="1400" dirty="0"/>
                        <a:t>If an institution</a:t>
                      </a:r>
                      <a:r>
                        <a:rPr lang="en-US" sz="1400" baseline="0" dirty="0"/>
                        <a:t> has reason to believe that the signed statement provided by the applicant regarding whether that applicant has not filed and is not required to file a 2016 income tax return is inaccurate, the institution may request that the applicant obtain confirmation from the IRS.</a:t>
                      </a:r>
                      <a:endParaRPr lang="en-US" sz="1400" dirty="0"/>
                    </a:p>
                  </a:txBody>
                  <a:tcPr/>
                </a:tc>
                <a:extLst>
                  <a:ext uri="{0D108BD9-81ED-4DB2-BD59-A6C34878D82A}">
                    <a16:rowId xmlns:a16="http://schemas.microsoft.com/office/drawing/2014/main" val="10001"/>
                  </a:ext>
                </a:extLst>
              </a:tr>
            </a:tbl>
          </a:graphicData>
        </a:graphic>
      </p:graphicFrame>
      <p:sp>
        <p:nvSpPr>
          <p:cNvPr id="6" name="Title 1"/>
          <p:cNvSpPr>
            <a:spLocks noGrp="1"/>
          </p:cNvSpPr>
          <p:nvPr>
            <p:ph type="title"/>
          </p:nvPr>
        </p:nvSpPr>
        <p:spPr>
          <a:xfrm>
            <a:off x="304800" y="76200"/>
            <a:ext cx="8153400" cy="1143000"/>
          </a:xfrm>
        </p:spPr>
        <p:txBody>
          <a:bodyPr>
            <a:normAutofit/>
          </a:body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306245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815786818"/>
              </p:ext>
            </p:extLst>
          </p:nvPr>
        </p:nvGraphicFramePr>
        <p:xfrm>
          <a:off x="457200" y="914400"/>
          <a:ext cx="8458200" cy="5257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94470">
                <a:tc>
                  <a:txBody>
                    <a:bodyPr/>
                    <a:lstStyle/>
                    <a:p>
                      <a:r>
                        <a:rPr lang="en-US" dirty="0"/>
                        <a:t>FAFSA</a:t>
                      </a:r>
                      <a:r>
                        <a:rPr lang="en-US" baseline="0" dirty="0"/>
                        <a:t> Information</a:t>
                      </a:r>
                      <a:endParaRPr lang="en-US" dirty="0"/>
                    </a:p>
                  </a:txBody>
                  <a:tcPr/>
                </a:tc>
                <a:tc>
                  <a:txBody>
                    <a:bodyPr/>
                    <a:lstStyle/>
                    <a:p>
                      <a:r>
                        <a:rPr lang="en-US" dirty="0"/>
                        <a:t>Acceptable Documentation</a:t>
                      </a:r>
                    </a:p>
                  </a:txBody>
                  <a:tcPr/>
                </a:tc>
                <a:extLst>
                  <a:ext uri="{0D108BD9-81ED-4DB2-BD59-A6C34878D82A}">
                    <a16:rowId xmlns:a16="http://schemas.microsoft.com/office/drawing/2014/main" val="10000"/>
                  </a:ext>
                </a:extLst>
              </a:tr>
              <a:tr h="4863330">
                <a:tc>
                  <a:txBody>
                    <a:bodyPr/>
                    <a:lstStyle/>
                    <a:p>
                      <a:r>
                        <a:rPr lang="en-US" i="1" dirty="0"/>
                        <a:t>Income Information</a:t>
                      </a:r>
                      <a:r>
                        <a:rPr lang="en-US" i="1" baseline="0" dirty="0"/>
                        <a:t> for Nontax Filers</a:t>
                      </a:r>
                    </a:p>
                    <a:p>
                      <a:pPr marL="342900" indent="-342900">
                        <a:buAutoNum type="alphaLcPeriod"/>
                      </a:pPr>
                      <a:r>
                        <a:rPr lang="en-US" i="0" baseline="0" dirty="0"/>
                        <a:t>Income earned from work</a:t>
                      </a:r>
                    </a:p>
                    <a:p>
                      <a:pPr marL="342900" indent="-342900">
                        <a:buAutoNum type="alphaLcPeriod"/>
                      </a:pPr>
                      <a:r>
                        <a:rPr lang="en-US" i="0" baseline="0" dirty="0"/>
                        <a:t>Other Untaxed Income</a:t>
                      </a:r>
                    </a:p>
                  </a:txBody>
                  <a:tcPr/>
                </a:tc>
                <a:tc>
                  <a:txBody>
                    <a:bodyPr/>
                    <a:lstStyle/>
                    <a:p>
                      <a:endParaRPr lang="en-US" sz="1400" dirty="0"/>
                    </a:p>
                    <a:p>
                      <a:r>
                        <a:rPr lang="en-US" sz="1400" dirty="0"/>
                        <a:t>A </a:t>
                      </a:r>
                      <a:r>
                        <a:rPr lang="en-US" sz="1400" u="sng" dirty="0"/>
                        <a:t>dependent stu</a:t>
                      </a:r>
                      <a:r>
                        <a:rPr lang="en-US" sz="1400" dirty="0"/>
                        <a:t>dent who is a nontax filer is excluded from the verification requirement to provide confirmation of the dependent student’s non-filing status from the IRS or other relevant tax authority.</a:t>
                      </a:r>
                    </a:p>
                    <a:p>
                      <a:endParaRPr lang="en-US" sz="1400" dirty="0"/>
                    </a:p>
                    <a:p>
                      <a:r>
                        <a:rPr lang="en-US" sz="1400" dirty="0"/>
                        <a:t>**</a:t>
                      </a:r>
                      <a:r>
                        <a:rPr lang="en-US" sz="1400" baseline="0" dirty="0"/>
                        <a:t> See Student Non-Filing Form in Handout</a:t>
                      </a:r>
                    </a:p>
                    <a:p>
                      <a:endParaRPr lang="en-US" sz="1400" baseline="0" dirty="0"/>
                    </a:p>
                    <a:p>
                      <a:r>
                        <a:rPr lang="en-US" sz="1400" baseline="0" dirty="0"/>
                        <a:t>As of January 9, 2019 EA -- </a:t>
                      </a:r>
                      <a:r>
                        <a:rPr lang="en-US" sz="1400" dirty="0"/>
                        <a:t>Independent applicants and parents of dependent students who are subject to verification of </a:t>
                      </a:r>
                      <a:r>
                        <a:rPr lang="en-US" sz="1400" dirty="0" err="1"/>
                        <a:t>nonfiling</a:t>
                      </a:r>
                      <a:r>
                        <a:rPr lang="en-US" sz="1400" dirty="0"/>
                        <a:t> (VONF) requirements will still need to obtain proof from the IRS that they did not file taxes. However, the new guidance allows individuals who are unable to secure that document to submit to the school a signed statement certifying that they did attempt to obtain the VONF from the IRS and were unable to do so, and that they did not file a 2016 or 2017 income tax return, as applicable.</a:t>
                      </a:r>
                    </a:p>
                  </a:txBody>
                  <a:tcPr/>
                </a:tc>
                <a:extLst>
                  <a:ext uri="{0D108BD9-81ED-4DB2-BD59-A6C34878D82A}">
                    <a16:rowId xmlns:a16="http://schemas.microsoft.com/office/drawing/2014/main" val="10001"/>
                  </a:ext>
                </a:extLst>
              </a:tr>
            </a:tbl>
          </a:graphicData>
        </a:graphic>
      </p:graphicFrame>
      <p:sp>
        <p:nvSpPr>
          <p:cNvPr id="6" name="Title 1"/>
          <p:cNvSpPr>
            <a:spLocks noGrp="1"/>
          </p:cNvSpPr>
          <p:nvPr>
            <p:ph type="title"/>
          </p:nvPr>
        </p:nvSpPr>
        <p:spPr>
          <a:xfrm>
            <a:off x="304800" y="76200"/>
            <a:ext cx="8153400" cy="1143000"/>
          </a:xfrm>
        </p:spPr>
        <p:txBody>
          <a:bodyPr>
            <a:normAutofit/>
          </a:body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314061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043928027"/>
              </p:ext>
            </p:extLst>
          </p:nvPr>
        </p:nvGraphicFramePr>
        <p:xfrm>
          <a:off x="685800" y="1447800"/>
          <a:ext cx="7924800" cy="464820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20000"/>
                    </a:ext>
                  </a:extLst>
                </a:gridCol>
                <a:gridCol w="5547360">
                  <a:extLst>
                    <a:ext uri="{9D8B030D-6E8A-4147-A177-3AD203B41FA5}">
                      <a16:colId xmlns:a16="http://schemas.microsoft.com/office/drawing/2014/main" val="20001"/>
                    </a:ext>
                  </a:extLst>
                </a:gridCol>
              </a:tblGrid>
              <a:tr h="570283">
                <a:tc>
                  <a:txBody>
                    <a:bodyPr/>
                    <a:lstStyle/>
                    <a:p>
                      <a:r>
                        <a:rPr lang="en-US" dirty="0"/>
                        <a:t>FAFSA</a:t>
                      </a:r>
                      <a:r>
                        <a:rPr lang="en-US" baseline="0" dirty="0"/>
                        <a:t> Information</a:t>
                      </a:r>
                      <a:endParaRPr lang="en-US" dirty="0"/>
                    </a:p>
                  </a:txBody>
                  <a:tcPr/>
                </a:tc>
                <a:tc>
                  <a:txBody>
                    <a:bodyPr/>
                    <a:lstStyle/>
                    <a:p>
                      <a:r>
                        <a:rPr lang="en-US" dirty="0"/>
                        <a:t>Acceptable Documentation</a:t>
                      </a:r>
                    </a:p>
                  </a:txBody>
                  <a:tcPr/>
                </a:tc>
                <a:extLst>
                  <a:ext uri="{0D108BD9-81ED-4DB2-BD59-A6C34878D82A}">
                    <a16:rowId xmlns:a16="http://schemas.microsoft.com/office/drawing/2014/main" val="10000"/>
                  </a:ext>
                </a:extLst>
              </a:tr>
              <a:tr h="4077917">
                <a:tc>
                  <a:txBody>
                    <a:bodyPr/>
                    <a:lstStyle/>
                    <a:p>
                      <a:r>
                        <a:rPr lang="en-US" i="0" dirty="0"/>
                        <a:t>Number of Household Members</a:t>
                      </a:r>
                    </a:p>
                    <a:p>
                      <a:endParaRPr lang="en-US" i="0" baseline="0" dirty="0"/>
                    </a:p>
                    <a:p>
                      <a:endParaRPr lang="en-US" i="0" baseline="0" dirty="0"/>
                    </a:p>
                    <a:p>
                      <a:endParaRPr lang="en-US" i="0" baseline="0" dirty="0"/>
                    </a:p>
                    <a:p>
                      <a:r>
                        <a:rPr lang="en-US" i="0" baseline="0" dirty="0"/>
                        <a:t>Number in College</a:t>
                      </a:r>
                    </a:p>
                  </a:txBody>
                  <a:tcPr/>
                </a:tc>
                <a:tc>
                  <a:txBody>
                    <a:bodyPr/>
                    <a:lstStyle/>
                    <a:p>
                      <a:r>
                        <a:rPr lang="en-US" sz="1400" dirty="0"/>
                        <a:t>A statement signed by the applicant and, if the applicant</a:t>
                      </a:r>
                      <a:r>
                        <a:rPr lang="en-US" sz="1400" baseline="0" dirty="0"/>
                        <a:t> is a dependent student, by one of the applicant’s parents, that lists the name and age of each household member and the relationship of that household member to the applicant.</a:t>
                      </a:r>
                    </a:p>
                    <a:p>
                      <a:endParaRPr lang="en-US" sz="1400" baseline="0" dirty="0"/>
                    </a:p>
                    <a:p>
                      <a:endParaRPr lang="en-US" sz="1400" baseline="0" dirty="0"/>
                    </a:p>
                    <a:p>
                      <a:pPr marL="0" indent="0">
                        <a:buFont typeface="+mj-lt"/>
                        <a:buNone/>
                      </a:pPr>
                      <a:r>
                        <a:rPr lang="en-US" sz="1400" baseline="0" dirty="0"/>
                        <a:t>A statement signed by the applicant </a:t>
                      </a:r>
                      <a:r>
                        <a:rPr lang="en-US" sz="1400" dirty="0"/>
                        <a:t>and, if the applicant</a:t>
                      </a:r>
                      <a:r>
                        <a:rPr lang="en-US" sz="1400" baseline="0" dirty="0"/>
                        <a:t> is a dependent student, by one of the applicant’s parents, listing the name and age of each household member who is or will be attending an eligible postsecondary educational institution as at least a  half-time student in the 2018-2019 award year and the name of the educational institution.</a:t>
                      </a:r>
                    </a:p>
                    <a:p>
                      <a:pPr marL="0" indent="0">
                        <a:buFont typeface="+mj-lt"/>
                        <a:buNone/>
                      </a:pPr>
                      <a:endParaRPr lang="en-US" sz="1400" baseline="0" dirty="0"/>
                    </a:p>
                  </a:txBody>
                  <a:tcP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304800" y="304800"/>
            <a:ext cx="81534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398847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971"/>
            <a:ext cx="6554867" cy="1524000"/>
          </a:xfrm>
        </p:spPr>
        <p:txBody>
          <a:bodyPr/>
          <a:lstStyle/>
          <a:p>
            <a:r>
              <a:rPr lang="en-US" dirty="0">
                <a:latin typeface="Times New Roman" panose="02020603050405020304" pitchFamily="18" charset="0"/>
                <a:cs typeface="Times New Roman" panose="02020603050405020304" pitchFamily="18" charset="0"/>
              </a:rPr>
              <a:t>Agenda</a:t>
            </a:r>
            <a:r>
              <a:rPr lang="en-US" dirty="0"/>
              <a:t> </a:t>
            </a:r>
          </a:p>
        </p:txBody>
      </p:sp>
      <p:sp>
        <p:nvSpPr>
          <p:cNvPr id="3" name="Content Placeholder 2"/>
          <p:cNvSpPr>
            <a:spLocks noGrp="1"/>
          </p:cNvSpPr>
          <p:nvPr>
            <p:ph idx="1"/>
          </p:nvPr>
        </p:nvSpPr>
        <p:spPr>
          <a:xfrm>
            <a:off x="381000" y="1295400"/>
            <a:ext cx="8001000" cy="4800600"/>
          </a:xfrm>
        </p:spPr>
        <p:txBody>
          <a:bodyPr/>
          <a:lstStyle/>
          <a:p>
            <a:r>
              <a:rPr lang="en-US" sz="2400" dirty="0">
                <a:solidFill>
                  <a:schemeClr val="bg1"/>
                </a:solidFill>
                <a:latin typeface="Times New Roman" panose="02020603050405020304" pitchFamily="18" charset="0"/>
                <a:cs typeface="Times New Roman" panose="02020603050405020304" pitchFamily="18" charset="0"/>
              </a:rPr>
              <a:t>What is Verification?</a:t>
            </a:r>
          </a:p>
          <a:p>
            <a:pPr>
              <a:buNone/>
            </a:pPr>
            <a:endParaRPr lang="en-US" sz="16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Overview of 2018-2019 Verification</a:t>
            </a:r>
          </a:p>
          <a:p>
            <a:pPr>
              <a:buNone/>
            </a:pPr>
            <a:endParaRPr lang="en-US" sz="16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Documentation</a:t>
            </a:r>
          </a:p>
          <a:p>
            <a:pPr>
              <a:buNone/>
            </a:pPr>
            <a:endParaRPr lang="en-US" sz="16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2019-2020 Verification</a:t>
            </a:r>
          </a:p>
          <a:p>
            <a:pPr>
              <a:buNone/>
            </a:pPr>
            <a:endParaRPr lang="en-US" sz="16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Case Studies/Group Discussion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354621114"/>
              </p:ext>
            </p:extLst>
          </p:nvPr>
        </p:nvGraphicFramePr>
        <p:xfrm>
          <a:off x="533400" y="1393371"/>
          <a:ext cx="8153400" cy="5181599"/>
        </p:xfrm>
        <a:graphic>
          <a:graphicData uri="http://schemas.openxmlformats.org/drawingml/2006/table">
            <a:tbl>
              <a:tblPr firstRow="1" bandRow="1">
                <a:tableStyleId>{5C22544A-7EE6-4342-B048-85BDC9FD1C3A}</a:tableStyleId>
              </a:tblPr>
              <a:tblGrid>
                <a:gridCol w="2412741">
                  <a:extLst>
                    <a:ext uri="{9D8B030D-6E8A-4147-A177-3AD203B41FA5}">
                      <a16:colId xmlns:a16="http://schemas.microsoft.com/office/drawing/2014/main" val="20000"/>
                    </a:ext>
                  </a:extLst>
                </a:gridCol>
                <a:gridCol w="5740659">
                  <a:extLst>
                    <a:ext uri="{9D8B030D-6E8A-4147-A177-3AD203B41FA5}">
                      <a16:colId xmlns:a16="http://schemas.microsoft.com/office/drawing/2014/main" val="20001"/>
                    </a:ext>
                  </a:extLst>
                </a:gridCol>
              </a:tblGrid>
              <a:tr h="637001">
                <a:tc>
                  <a:txBody>
                    <a:bodyPr/>
                    <a:lstStyle/>
                    <a:p>
                      <a:r>
                        <a:rPr lang="en-US" dirty="0"/>
                        <a:t>FAFSA</a:t>
                      </a:r>
                      <a:r>
                        <a:rPr lang="en-US" baseline="0" dirty="0"/>
                        <a:t> Information</a:t>
                      </a:r>
                      <a:endParaRPr lang="en-US" dirty="0"/>
                    </a:p>
                  </a:txBody>
                  <a:tcPr/>
                </a:tc>
                <a:tc>
                  <a:txBody>
                    <a:bodyPr/>
                    <a:lstStyle/>
                    <a:p>
                      <a:r>
                        <a:rPr lang="en-US" dirty="0"/>
                        <a:t>Acceptable Documentation</a:t>
                      </a:r>
                    </a:p>
                  </a:txBody>
                  <a:tcPr/>
                </a:tc>
                <a:extLst>
                  <a:ext uri="{0D108BD9-81ED-4DB2-BD59-A6C34878D82A}">
                    <a16:rowId xmlns:a16="http://schemas.microsoft.com/office/drawing/2014/main" val="10000"/>
                  </a:ext>
                </a:extLst>
              </a:tr>
              <a:tr h="4544598">
                <a:tc>
                  <a:txBody>
                    <a:bodyPr/>
                    <a:lstStyle/>
                    <a:p>
                      <a:r>
                        <a:rPr lang="en-US" i="0" dirty="0"/>
                        <a:t>High School </a:t>
                      </a:r>
                    </a:p>
                    <a:p>
                      <a:r>
                        <a:rPr lang="en-US" i="0" dirty="0"/>
                        <a:t>Completion Status</a:t>
                      </a:r>
                    </a:p>
                    <a:p>
                      <a:endParaRPr lang="en-US" i="0" baseline="0" dirty="0"/>
                    </a:p>
                    <a:p>
                      <a:endParaRPr lang="en-US" i="0" baseline="0" dirty="0"/>
                    </a:p>
                  </a:txBody>
                  <a:tcPr/>
                </a:tc>
                <a:tc>
                  <a:txBody>
                    <a:bodyPr/>
                    <a:lstStyle/>
                    <a:p>
                      <a:pPr marL="342900" indent="-342900">
                        <a:buAutoNum type="arabicParenR"/>
                      </a:pPr>
                      <a:r>
                        <a:rPr lang="en-US" sz="1400" b="1" i="0" u="none" strike="noStrike" kern="1200" baseline="0" dirty="0">
                          <a:solidFill>
                            <a:schemeClr val="dk1"/>
                          </a:solidFill>
                          <a:latin typeface="+mn-lt"/>
                          <a:ea typeface="+mn-ea"/>
                          <a:cs typeface="+mn-cs"/>
                        </a:rPr>
                        <a:t>High School Diploma</a:t>
                      </a:r>
                    </a:p>
                    <a:p>
                      <a:pPr marL="800100" lvl="1" indent="-342900">
                        <a:buFont typeface="+mj-lt"/>
                        <a:buAutoNum type="alphaLcParenR"/>
                      </a:pPr>
                      <a:r>
                        <a:rPr lang="en-US" sz="1200" b="0" i="0" u="none" strike="noStrike" kern="1200" baseline="0" dirty="0">
                          <a:solidFill>
                            <a:schemeClr val="dk1"/>
                          </a:solidFill>
                          <a:latin typeface="+mn-lt"/>
                          <a:ea typeface="+mn-ea"/>
                          <a:cs typeface="+mn-cs"/>
                        </a:rPr>
                        <a:t>High school diploma</a:t>
                      </a:r>
                    </a:p>
                    <a:p>
                      <a:pPr marL="800100" lvl="1" indent="-342900">
                        <a:buFont typeface="+mj-lt"/>
                        <a:buAutoNum type="alphaLcParenR"/>
                      </a:pPr>
                      <a:r>
                        <a:rPr lang="en-US" sz="1200" b="0" i="0" u="none" strike="noStrike" kern="1200" baseline="0" dirty="0">
                          <a:solidFill>
                            <a:schemeClr val="dk1"/>
                          </a:solidFill>
                          <a:latin typeface="+mn-lt"/>
                          <a:ea typeface="+mn-ea"/>
                          <a:cs typeface="+mn-cs"/>
                        </a:rPr>
                        <a:t>Official high school transcript – must have diploma/graduation date listed</a:t>
                      </a:r>
                    </a:p>
                    <a:p>
                      <a:pPr marL="800100" lvl="1" indent="-342900">
                        <a:buFont typeface="+mj-lt"/>
                        <a:buAutoNum type="alphaLcParenR"/>
                      </a:pPr>
                      <a:r>
                        <a:rPr lang="en-US" sz="1200" b="0" i="0" u="none" strike="noStrike" kern="1200" baseline="0" dirty="0">
                          <a:solidFill>
                            <a:schemeClr val="dk1"/>
                          </a:solidFill>
                          <a:latin typeface="+mn-lt"/>
                          <a:ea typeface="+mn-ea"/>
                          <a:cs typeface="+mn-cs"/>
                        </a:rPr>
                        <a:t>“secondary school leaving certificate”</a:t>
                      </a:r>
                      <a:endParaRPr lang="en-US" sz="1400" b="1" i="0" u="none" strike="noStrike" kern="1200" baseline="0" dirty="0">
                        <a:solidFill>
                          <a:schemeClr val="dk1"/>
                        </a:solidFill>
                        <a:latin typeface="+mn-lt"/>
                        <a:ea typeface="+mn-ea"/>
                        <a:cs typeface="+mn-cs"/>
                      </a:endParaRPr>
                    </a:p>
                    <a:p>
                      <a:pPr marL="342900" indent="-342900">
                        <a:buAutoNum type="arabicParenR"/>
                      </a:pPr>
                      <a:r>
                        <a:rPr lang="en-US" sz="1400" b="1" i="0" u="none" strike="noStrike" kern="1200" baseline="0" dirty="0">
                          <a:solidFill>
                            <a:schemeClr val="dk1"/>
                          </a:solidFill>
                          <a:latin typeface="+mn-lt"/>
                          <a:ea typeface="+mn-ea"/>
                          <a:cs typeface="+mn-cs"/>
                        </a:rPr>
                        <a:t>Recognized Equivalent of a High School Diploma</a:t>
                      </a:r>
                    </a:p>
                    <a:p>
                      <a:pPr marL="800100" lvl="1" indent="-342900">
                        <a:buFont typeface="+mj-lt"/>
                        <a:buAutoNum type="alphaLcParenR"/>
                      </a:pPr>
                      <a:r>
                        <a:rPr lang="en-US" sz="1200" b="0" i="0" u="none" strike="noStrike" kern="1200" baseline="0" dirty="0">
                          <a:solidFill>
                            <a:schemeClr val="dk1"/>
                          </a:solidFill>
                          <a:latin typeface="+mn-lt"/>
                          <a:ea typeface="+mn-ea"/>
                          <a:cs typeface="+mn-cs"/>
                        </a:rPr>
                        <a:t>GED Certificate or transcript</a:t>
                      </a:r>
                    </a:p>
                    <a:p>
                      <a:pPr marL="800100" lvl="1" indent="-342900">
                        <a:buFont typeface="+mj-lt"/>
                        <a:buAutoNum type="alphaLcParenR"/>
                      </a:pPr>
                      <a:r>
                        <a:rPr lang="en-US" sz="1200" b="0" i="0" u="none" strike="noStrike" kern="1200" baseline="0" dirty="0">
                          <a:solidFill>
                            <a:schemeClr val="dk1"/>
                          </a:solidFill>
                          <a:latin typeface="+mn-lt"/>
                          <a:ea typeface="+mn-ea"/>
                          <a:cs typeface="+mn-cs"/>
                        </a:rPr>
                        <a:t>Certificate upon passing state authorized examination</a:t>
                      </a:r>
                    </a:p>
                    <a:p>
                      <a:pPr marL="800100" lvl="1" indent="-342900">
                        <a:buFont typeface="+mj-lt"/>
                        <a:buAutoNum type="alphaLcParenR"/>
                      </a:pPr>
                      <a:r>
                        <a:rPr lang="en-US" sz="1200" b="0" i="0" u="none" strike="noStrike" kern="1200" baseline="0" dirty="0">
                          <a:solidFill>
                            <a:schemeClr val="dk1"/>
                          </a:solidFill>
                          <a:latin typeface="+mn-lt"/>
                          <a:ea typeface="+mn-ea"/>
                          <a:cs typeface="+mn-cs"/>
                        </a:rPr>
                        <a:t>Academic transcript that indicates the student successfully completed at least a two-year program that is acceptable for full credit towards a bachelor’s degree</a:t>
                      </a:r>
                    </a:p>
                    <a:p>
                      <a:pPr marL="800100" lvl="1" indent="-342900">
                        <a:buFont typeface="+mj-lt"/>
                        <a:buAutoNum type="alphaLcParenR"/>
                      </a:pPr>
                      <a:r>
                        <a:rPr lang="en-US" sz="1200" b="0" i="0" u="none" strike="noStrike" kern="1200" baseline="0" dirty="0">
                          <a:solidFill>
                            <a:schemeClr val="dk1"/>
                          </a:solidFill>
                          <a:latin typeface="+mn-lt"/>
                          <a:ea typeface="+mn-ea"/>
                          <a:cs typeface="+mn-cs"/>
                        </a:rPr>
                        <a:t>Associate’s Program or above – other documentation, as applicable</a:t>
                      </a:r>
                    </a:p>
                    <a:p>
                      <a:pPr marL="342900" indent="-342900">
                        <a:buAutoNum type="arabicParenR"/>
                      </a:pPr>
                      <a:r>
                        <a:rPr lang="en-US" sz="1400" b="1" i="0" u="none" strike="noStrike" kern="1200" baseline="0" dirty="0">
                          <a:solidFill>
                            <a:schemeClr val="dk1"/>
                          </a:solidFill>
                          <a:latin typeface="+mn-lt"/>
                          <a:ea typeface="+mn-ea"/>
                          <a:cs typeface="+mn-cs"/>
                        </a:rPr>
                        <a:t>Homeschool</a:t>
                      </a:r>
                    </a:p>
                    <a:p>
                      <a:pPr marL="800100" lvl="1" indent="-342900">
                        <a:buFont typeface="+mj-lt"/>
                        <a:buAutoNum type="alphaLcParenR"/>
                      </a:pPr>
                      <a:r>
                        <a:rPr lang="en-US" sz="1200" b="0" i="0" u="none" strike="noStrike" kern="1200" baseline="0" dirty="0">
                          <a:solidFill>
                            <a:schemeClr val="dk1"/>
                          </a:solidFill>
                          <a:latin typeface="+mn-lt"/>
                          <a:ea typeface="+mn-ea"/>
                          <a:cs typeface="+mn-cs"/>
                        </a:rPr>
                        <a:t>Copy of state required secondary school completion credential for homeschool (other than a high school diploma or its recognized equivalent). </a:t>
                      </a:r>
                    </a:p>
                    <a:p>
                      <a:pPr marL="800100" lvl="1" indent="-342900">
                        <a:buFont typeface="+mj-lt"/>
                        <a:buAutoNum type="alphaLcParenR"/>
                      </a:pPr>
                      <a:r>
                        <a:rPr lang="en-US" sz="1200" b="0" i="0" u="none" strike="noStrike" kern="1200" baseline="0" dirty="0">
                          <a:solidFill>
                            <a:schemeClr val="dk1"/>
                          </a:solidFill>
                          <a:latin typeface="+mn-lt"/>
                          <a:ea typeface="+mn-ea"/>
                          <a:cs typeface="+mn-cs"/>
                        </a:rPr>
                        <a:t>If secondary school completion credential for homeschool not required - a transcript or the equivalent, signed by the student’s parent or guardian, that lists the secondary school courses the student completed and documents the successful completion of a secondary school education in a homeschool setting.</a:t>
                      </a:r>
                      <a:endParaRPr lang="en-US" sz="14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304800" y="304800"/>
            <a:ext cx="81534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331967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747000441"/>
              </p:ext>
            </p:extLst>
          </p:nvPr>
        </p:nvGraphicFramePr>
        <p:xfrm>
          <a:off x="283029" y="1219200"/>
          <a:ext cx="8534400" cy="5440679"/>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0000"/>
                    </a:ext>
                  </a:extLst>
                </a:gridCol>
                <a:gridCol w="6827520">
                  <a:extLst>
                    <a:ext uri="{9D8B030D-6E8A-4147-A177-3AD203B41FA5}">
                      <a16:colId xmlns:a16="http://schemas.microsoft.com/office/drawing/2014/main" val="20001"/>
                    </a:ext>
                  </a:extLst>
                </a:gridCol>
              </a:tblGrid>
              <a:tr h="649172">
                <a:tc>
                  <a:txBody>
                    <a:bodyPr/>
                    <a:lstStyle/>
                    <a:p>
                      <a:r>
                        <a:rPr lang="en-US" dirty="0"/>
                        <a:t>FAFSA</a:t>
                      </a:r>
                      <a:r>
                        <a:rPr lang="en-US" baseline="0" dirty="0"/>
                        <a:t> Information</a:t>
                      </a:r>
                      <a:endParaRPr lang="en-US" dirty="0"/>
                    </a:p>
                  </a:txBody>
                  <a:tcPr/>
                </a:tc>
                <a:tc>
                  <a:txBody>
                    <a:bodyPr/>
                    <a:lstStyle/>
                    <a:p>
                      <a:r>
                        <a:rPr lang="en-US" dirty="0"/>
                        <a:t>Acceptable Documentation</a:t>
                      </a:r>
                    </a:p>
                  </a:txBody>
                  <a:tcPr/>
                </a:tc>
                <a:extLst>
                  <a:ext uri="{0D108BD9-81ED-4DB2-BD59-A6C34878D82A}">
                    <a16:rowId xmlns:a16="http://schemas.microsoft.com/office/drawing/2014/main" val="10000"/>
                  </a:ext>
                </a:extLst>
              </a:tr>
              <a:tr h="4791507">
                <a:tc>
                  <a:txBody>
                    <a:bodyPr/>
                    <a:lstStyle/>
                    <a:p>
                      <a:r>
                        <a:rPr lang="en-US" i="0" dirty="0"/>
                        <a:t>Identity</a:t>
                      </a:r>
                      <a:r>
                        <a:rPr lang="en-US" i="0" baseline="0" dirty="0"/>
                        <a:t> / Statement of Educational Purpose </a:t>
                      </a:r>
                      <a:endParaRPr lang="en-US" i="0" dirty="0"/>
                    </a:p>
                    <a:p>
                      <a:endParaRPr lang="en-US" i="0" baseline="0" dirty="0"/>
                    </a:p>
                    <a:p>
                      <a:endParaRPr lang="en-US" i="0" baseline="0" dirty="0"/>
                    </a:p>
                  </a:txBody>
                  <a:tcPr/>
                </a:tc>
                <a:tc>
                  <a:txBody>
                    <a:bodyPr/>
                    <a:lstStyle/>
                    <a:p>
                      <a:pPr marL="342900" indent="-342900">
                        <a:buFont typeface="+mj-lt"/>
                        <a:buAutoNum type="arabicPeriod"/>
                      </a:pPr>
                      <a:r>
                        <a:rPr lang="en-US" sz="1400" b="1" i="0" u="none" strike="noStrike" kern="1200" baseline="0" dirty="0">
                          <a:solidFill>
                            <a:schemeClr val="dk1"/>
                          </a:solidFill>
                          <a:latin typeface="+mn-lt"/>
                          <a:ea typeface="+mn-ea"/>
                          <a:cs typeface="+mn-cs"/>
                        </a:rPr>
                        <a:t>An applicant must appear in person and present the following documentation to an institutionally authorized individual to verify the applicant’s identity:</a:t>
                      </a:r>
                    </a:p>
                    <a:p>
                      <a:pPr marL="800100" lvl="1" indent="-342900">
                        <a:buFont typeface="+mj-lt"/>
                        <a:buAutoNum type="alphaLcParenR"/>
                      </a:pPr>
                      <a:r>
                        <a:rPr lang="en-US" sz="1200" b="0" i="0" u="none" strike="noStrike" kern="1200" baseline="0" dirty="0">
                          <a:solidFill>
                            <a:schemeClr val="dk1"/>
                          </a:solidFill>
                          <a:latin typeface="+mn-lt"/>
                          <a:ea typeface="+mn-ea"/>
                          <a:cs typeface="+mn-cs"/>
                        </a:rPr>
                        <a:t>An unexpired valid government-issued photo identification such as, but not limited to, a driver’s license, non-driver’s identification card, other State-issued identification, or passport; and </a:t>
                      </a:r>
                    </a:p>
                    <a:p>
                      <a:pPr marL="800100" lvl="1" indent="-342900">
                        <a:buFont typeface="+mj-lt"/>
                        <a:buAutoNum type="alphaLcParenR"/>
                      </a:pPr>
                      <a:r>
                        <a:rPr lang="en-US" sz="1200" b="0" i="0" u="none" strike="noStrike" kern="1200" baseline="0" dirty="0">
                          <a:solidFill>
                            <a:schemeClr val="dk1"/>
                          </a:solidFill>
                          <a:latin typeface="+mn-lt"/>
                          <a:ea typeface="+mn-ea"/>
                          <a:cs typeface="+mn-cs"/>
                        </a:rPr>
                        <a:t>A signed statement using the exact language as follows, except that the student’s identification number is optional if collected elsewhere on the same page as the statement.</a:t>
                      </a:r>
                    </a:p>
                    <a:p>
                      <a:pPr marL="342900" lvl="0" indent="-342900">
                        <a:buFont typeface="+mj-lt"/>
                        <a:buAutoNum type="arabicPeriod"/>
                      </a:pPr>
                      <a:r>
                        <a:rPr lang="en-US" sz="1400" b="1" i="0" u="none" strike="noStrike" kern="1200" baseline="0" dirty="0">
                          <a:solidFill>
                            <a:schemeClr val="dk1"/>
                          </a:solidFill>
                          <a:latin typeface="+mn-lt"/>
                          <a:ea typeface="+mn-ea"/>
                          <a:cs typeface="+mn-cs"/>
                        </a:rPr>
                        <a:t>For an applicant who appears in person, an institution must maintain an annotated copy of the valid government-issued photo identification that includes—</a:t>
                      </a:r>
                    </a:p>
                    <a:p>
                      <a:pPr marL="800100" lvl="1" indent="-342900">
                        <a:buFont typeface="+mj-lt"/>
                        <a:buAutoNum type="alphaLcParenR"/>
                      </a:pPr>
                      <a:r>
                        <a:rPr lang="en-US" sz="1200" b="0" i="0" u="none" strike="noStrike" kern="1200" baseline="0" dirty="0">
                          <a:solidFill>
                            <a:schemeClr val="dk1"/>
                          </a:solidFill>
                          <a:latin typeface="+mn-lt"/>
                          <a:ea typeface="+mn-ea"/>
                          <a:cs typeface="+mn-cs"/>
                        </a:rPr>
                        <a:t>The date the identification was received; and</a:t>
                      </a:r>
                    </a:p>
                    <a:p>
                      <a:pPr marL="800100" lvl="1" indent="-342900">
                        <a:buFont typeface="+mj-lt"/>
                        <a:buAutoNum type="alphaLcParenR"/>
                      </a:pPr>
                      <a:r>
                        <a:rPr lang="en-US" sz="1200" b="0" i="0" u="none" strike="noStrike" kern="1200" baseline="0" dirty="0">
                          <a:solidFill>
                            <a:schemeClr val="dk1"/>
                          </a:solidFill>
                          <a:latin typeface="+mn-lt"/>
                          <a:ea typeface="+mn-ea"/>
                          <a:cs typeface="+mn-cs"/>
                        </a:rPr>
                        <a:t>The name of the institutionally authorized individual who received the identification.</a:t>
                      </a:r>
                    </a:p>
                    <a:p>
                      <a:pPr marL="342900" lvl="0" indent="-342900">
                        <a:buFont typeface="+mj-lt"/>
                        <a:buAutoNum type="arabicPeriod"/>
                      </a:pPr>
                      <a:r>
                        <a:rPr lang="en-US" sz="1400" b="1" i="0" u="none" strike="noStrike" kern="1200" baseline="0" dirty="0">
                          <a:solidFill>
                            <a:schemeClr val="dk1"/>
                          </a:solidFill>
                          <a:latin typeface="+mn-lt"/>
                          <a:ea typeface="+mn-ea"/>
                          <a:cs typeface="+mn-cs"/>
                        </a:rPr>
                        <a:t>If an institution determines that an applicant is unable to appear in person, he or she must provide the institution with—</a:t>
                      </a:r>
                    </a:p>
                    <a:p>
                      <a:pPr marL="800100" lvl="1" indent="-342900">
                        <a:buFont typeface="+mj-lt"/>
                        <a:buAutoNum type="alphaLcParenR"/>
                      </a:pPr>
                      <a:r>
                        <a:rPr lang="en-US" sz="1200" b="0" i="0" u="none" strike="noStrike" kern="1200" baseline="0" dirty="0">
                          <a:solidFill>
                            <a:schemeClr val="dk1"/>
                          </a:solidFill>
                          <a:latin typeface="+mn-lt"/>
                          <a:ea typeface="+mn-ea"/>
                          <a:cs typeface="+mn-cs"/>
                        </a:rPr>
                        <a:t>A copy of an unexpired valid government-issued photo identification such as, but not limited to, a driver’s license, non-driver’s identification card, other State-issued identification, or passport that is acknowledged in the notary statement; and</a:t>
                      </a:r>
                    </a:p>
                    <a:p>
                      <a:pPr marL="800100" lvl="1" indent="-342900">
                        <a:buFont typeface="+mj-lt"/>
                        <a:buAutoNum type="alphaLcParenR"/>
                      </a:pPr>
                      <a:r>
                        <a:rPr lang="en-US" sz="1200" b="0" i="0" u="none" strike="noStrike" kern="1200" baseline="0" dirty="0">
                          <a:solidFill>
                            <a:schemeClr val="dk1"/>
                          </a:solidFill>
                          <a:latin typeface="+mn-lt"/>
                          <a:ea typeface="+mn-ea"/>
                          <a:cs typeface="+mn-cs"/>
                        </a:rPr>
                        <a:t>An </a:t>
                      </a:r>
                      <a:r>
                        <a:rPr lang="en-US" sz="1200" b="1" i="1" u="none" strike="noStrike" kern="1200" baseline="0" dirty="0">
                          <a:solidFill>
                            <a:schemeClr val="dk1"/>
                          </a:solidFill>
                          <a:latin typeface="+mn-lt"/>
                          <a:ea typeface="+mn-ea"/>
                          <a:cs typeface="+mn-cs"/>
                        </a:rPr>
                        <a:t>original notarized statement </a:t>
                      </a:r>
                      <a:r>
                        <a:rPr lang="en-US" sz="1200" b="0" i="0" u="none" strike="noStrike" kern="1200" baseline="0" dirty="0">
                          <a:solidFill>
                            <a:schemeClr val="dk1"/>
                          </a:solidFill>
                          <a:latin typeface="+mn-lt"/>
                          <a:ea typeface="+mn-ea"/>
                          <a:cs typeface="+mn-cs"/>
                        </a:rPr>
                        <a:t>signed by the applicant using the exact language as follows, except that the student’s identification number is optional if collected elsewhere on the same page as the statement.</a:t>
                      </a:r>
                      <a:endParaRPr lang="en-US" sz="1200" baseline="0" dirty="0"/>
                    </a:p>
                  </a:txBody>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304800" y="304800"/>
            <a:ext cx="81534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36168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93522047"/>
              </p:ext>
            </p:extLst>
          </p:nvPr>
        </p:nvGraphicFramePr>
        <p:xfrm>
          <a:off x="457200" y="1295400"/>
          <a:ext cx="8382000" cy="4876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96333">
                <a:tc>
                  <a:txBody>
                    <a:bodyPr/>
                    <a:lstStyle/>
                    <a:p>
                      <a:r>
                        <a:rPr lang="en-US" dirty="0"/>
                        <a:t>FAFSA</a:t>
                      </a:r>
                      <a:r>
                        <a:rPr lang="en-US" baseline="0" dirty="0"/>
                        <a:t> Information</a:t>
                      </a:r>
                      <a:endParaRPr lang="en-US" dirty="0"/>
                    </a:p>
                  </a:txBody>
                  <a:tcPr/>
                </a:tc>
                <a:tc>
                  <a:txBody>
                    <a:bodyPr/>
                    <a:lstStyle/>
                    <a:p>
                      <a:r>
                        <a:rPr lang="en-US" dirty="0"/>
                        <a:t>Acceptable Documentation</a:t>
                      </a:r>
                    </a:p>
                  </a:txBody>
                  <a:tcPr/>
                </a:tc>
                <a:extLst>
                  <a:ext uri="{0D108BD9-81ED-4DB2-BD59-A6C34878D82A}">
                    <a16:rowId xmlns:a16="http://schemas.microsoft.com/office/drawing/2014/main" val="10000"/>
                  </a:ext>
                </a:extLst>
              </a:tr>
              <a:tr h="4084134">
                <a:tc>
                  <a:txBody>
                    <a:bodyPr/>
                    <a:lstStyle/>
                    <a:p>
                      <a:r>
                        <a:rPr lang="en-US" i="0" dirty="0"/>
                        <a:t>Identity</a:t>
                      </a:r>
                      <a:r>
                        <a:rPr lang="en-US" i="0" baseline="0" dirty="0"/>
                        <a:t> / Statement of Educational Purpose </a:t>
                      </a:r>
                      <a:endParaRPr lang="en-US" i="0" dirty="0"/>
                    </a:p>
                    <a:p>
                      <a:endParaRPr lang="en-US" i="0" baseline="0" dirty="0"/>
                    </a:p>
                    <a:p>
                      <a:endParaRPr lang="en-US" i="0" baseline="0" dirty="0"/>
                    </a:p>
                  </a:txBody>
                  <a:tcPr/>
                </a:tc>
                <a:tc>
                  <a:txBody>
                    <a:bodyPr/>
                    <a:lstStyle/>
                    <a:p>
                      <a:pPr marL="0" indent="0">
                        <a:buFont typeface="+mj-lt"/>
                        <a:buNone/>
                      </a:pPr>
                      <a:r>
                        <a:rPr lang="en-US" sz="1400" b="1" i="0" u="none" strike="noStrike" kern="1200" baseline="0" dirty="0">
                          <a:solidFill>
                            <a:schemeClr val="dk1"/>
                          </a:solidFill>
                          <a:latin typeface="+mn-lt"/>
                          <a:ea typeface="+mn-ea"/>
                          <a:cs typeface="+mn-cs"/>
                        </a:rPr>
                        <a:t>In Person / Notarized Statement</a:t>
                      </a:r>
                    </a:p>
                    <a:p>
                      <a:pPr marL="0" indent="0">
                        <a:buFont typeface="+mj-lt"/>
                        <a:buNone/>
                      </a:pPr>
                      <a:endParaRPr lang="en-US" sz="1400" b="1" i="0" u="none" strike="noStrike" kern="1200" baseline="0" dirty="0">
                        <a:solidFill>
                          <a:schemeClr val="dk1"/>
                        </a:solidFill>
                        <a:latin typeface="+mn-lt"/>
                        <a:ea typeface="+mn-ea"/>
                        <a:cs typeface="+mn-cs"/>
                      </a:endParaRPr>
                    </a:p>
                    <a:p>
                      <a:r>
                        <a:rPr lang="en-US" sz="1300" b="0" i="0" u="none" strike="noStrike" kern="1200" baseline="0" dirty="0">
                          <a:solidFill>
                            <a:schemeClr val="dk1"/>
                          </a:solidFill>
                          <a:latin typeface="+mn-lt"/>
                          <a:ea typeface="+mn-ea"/>
                          <a:cs typeface="+mn-cs"/>
                        </a:rPr>
                        <a:t>I certify that I ______________________ am the individual signing this </a:t>
                      </a:r>
                    </a:p>
                    <a:p>
                      <a:r>
                        <a:rPr lang="en-US" sz="1300" b="0" i="0" u="none" strike="noStrike" kern="1200" baseline="0" dirty="0">
                          <a:solidFill>
                            <a:schemeClr val="dk1"/>
                          </a:solidFill>
                          <a:latin typeface="+mn-lt"/>
                          <a:ea typeface="+mn-ea"/>
                          <a:cs typeface="+mn-cs"/>
                        </a:rPr>
                        <a:t>                         (Print Student’s Name)</a:t>
                      </a:r>
                    </a:p>
                    <a:p>
                      <a:r>
                        <a:rPr lang="en-US" sz="1300" b="0" i="0" u="none" strike="noStrike" kern="1200" baseline="0" dirty="0">
                          <a:solidFill>
                            <a:schemeClr val="dk1"/>
                          </a:solidFill>
                          <a:latin typeface="+mn-lt"/>
                          <a:ea typeface="+mn-ea"/>
                          <a:cs typeface="+mn-cs"/>
                        </a:rPr>
                        <a:t>Statement of Educational Purpose and that the Federal student financial</a:t>
                      </a:r>
                    </a:p>
                    <a:p>
                      <a:r>
                        <a:rPr lang="en-US" sz="1300" b="0" i="0" u="none" strike="noStrike" kern="1200" baseline="0" dirty="0">
                          <a:solidFill>
                            <a:schemeClr val="dk1"/>
                          </a:solidFill>
                          <a:latin typeface="+mn-lt"/>
                          <a:ea typeface="+mn-ea"/>
                          <a:cs typeface="+mn-cs"/>
                        </a:rPr>
                        <a:t>assistance I may receive will be used only for educational purposes and to pay the cost of attending _________________________ for 2018–2019.</a:t>
                      </a:r>
                    </a:p>
                    <a:p>
                      <a:r>
                        <a:rPr lang="en-US" sz="1300" b="0" i="0" u="none" strike="noStrike" kern="1200" baseline="0" dirty="0">
                          <a:solidFill>
                            <a:schemeClr val="dk1"/>
                          </a:solidFill>
                          <a:latin typeface="+mn-lt"/>
                          <a:ea typeface="+mn-ea"/>
                          <a:cs typeface="+mn-cs"/>
                        </a:rPr>
                        <a:t>                            (Name of Postsecondary Educational Institution)</a:t>
                      </a:r>
                    </a:p>
                    <a:p>
                      <a:r>
                        <a:rPr lang="en-US" sz="1300" b="0" i="0" u="none" strike="noStrike" kern="1200" baseline="0" dirty="0">
                          <a:solidFill>
                            <a:schemeClr val="dk1"/>
                          </a:solidFill>
                          <a:latin typeface="+mn-lt"/>
                          <a:ea typeface="+mn-ea"/>
                          <a:cs typeface="+mn-cs"/>
                        </a:rPr>
                        <a:t>(Student’s Signature)   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dk1"/>
                          </a:solidFill>
                          <a:latin typeface="+mn-lt"/>
                          <a:ea typeface="+mn-ea"/>
                          <a:cs typeface="+mn-cs"/>
                        </a:rPr>
                        <a:t>(Date)                             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dk1"/>
                          </a:solidFill>
                          <a:latin typeface="+mn-lt"/>
                          <a:ea typeface="+mn-ea"/>
                          <a:cs typeface="+mn-cs"/>
                        </a:rPr>
                        <a:t>(Student’s ID Number) 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chemeClr val="dk1"/>
                          </a:solidFill>
                          <a:latin typeface="+mn-lt"/>
                          <a:ea typeface="+mn-ea"/>
                          <a:cs typeface="+mn-cs"/>
                        </a:rPr>
                        <a:t>Note: </a:t>
                      </a:r>
                      <a:r>
                        <a:rPr lang="en-US" sz="1300" b="0" i="0" u="none" strike="noStrike" kern="1200" baseline="0" dirty="0">
                          <a:solidFill>
                            <a:schemeClr val="dk1"/>
                          </a:solidFill>
                          <a:latin typeface="+mn-lt"/>
                          <a:ea typeface="+mn-ea"/>
                          <a:cs typeface="+mn-cs"/>
                        </a:rPr>
                        <a:t>Those students who are unable to come to the institution in person, must have the Statement of Educational Purpose signed by a notary prior to submission to the institution.</a:t>
                      </a:r>
                      <a:endParaRPr lang="en-US" sz="1300" b="1" i="0" u="none" strike="noStrike"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396333">
                <a:tc>
                  <a:txBody>
                    <a:bodyPr/>
                    <a:lstStyle/>
                    <a:p>
                      <a:endParaRPr lang="en-US" i="0" baseline="0" dirty="0"/>
                    </a:p>
                  </a:txBody>
                  <a:tcPr/>
                </a:tc>
                <a:tc>
                  <a:txBody>
                    <a:bodyPr/>
                    <a:lstStyle/>
                    <a:p>
                      <a:endParaRPr lang="en-US" sz="14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304800" y="304800"/>
            <a:ext cx="81534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137045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04800" y="2895600"/>
            <a:ext cx="7467600" cy="5934384"/>
          </a:xfrm>
        </p:spPr>
        <p:txBody>
          <a:bodyPr>
            <a:noAutofit/>
          </a:bodyPr>
          <a:lstStyle/>
          <a:p>
            <a:pPr lvl="1"/>
            <a:r>
              <a:rPr lang="en-US" altLang="en-US" sz="2500" dirty="0">
                <a:solidFill>
                  <a:schemeClr val="bg1"/>
                </a:solidFill>
                <a:latin typeface="Arial" panose="020B0604020202020204" pitchFamily="34" charset="0"/>
                <a:cs typeface="Arial" panose="020B0604020202020204" pitchFamily="34" charset="0"/>
              </a:rPr>
              <a:t>NOTE::  V-5 Aggregate Verification Group</a:t>
            </a:r>
          </a:p>
          <a:p>
            <a:pPr lvl="2">
              <a:buFont typeface="Wingdings" panose="05000000000000000000" pitchFamily="2" charset="2"/>
              <a:buChar char="§"/>
            </a:pPr>
            <a:r>
              <a:rPr lang="en-US" altLang="en-US" sz="2200" dirty="0">
                <a:solidFill>
                  <a:schemeClr val="bg1"/>
                </a:solidFill>
                <a:latin typeface="Arial" panose="020B0604020202020204" pitchFamily="34" charset="0"/>
                <a:cs typeface="Arial" panose="020B0604020202020204" pitchFamily="34" charset="0"/>
              </a:rPr>
              <a:t>ALL items from V-1 </a:t>
            </a:r>
            <a:r>
              <a:rPr lang="en-US" altLang="en-US" sz="2200" u="sng" dirty="0">
                <a:solidFill>
                  <a:schemeClr val="bg1"/>
                </a:solidFill>
                <a:latin typeface="Arial" panose="020B0604020202020204" pitchFamily="34" charset="0"/>
                <a:cs typeface="Arial" panose="020B0604020202020204" pitchFamily="34" charset="0"/>
              </a:rPr>
              <a:t>PLUS</a:t>
            </a:r>
            <a:r>
              <a:rPr lang="en-US" altLang="en-US" sz="2200" dirty="0">
                <a:solidFill>
                  <a:schemeClr val="bg1"/>
                </a:solidFill>
                <a:latin typeface="Arial" panose="020B0604020202020204" pitchFamily="34" charset="0"/>
                <a:cs typeface="Arial" panose="020B0604020202020204" pitchFamily="34" charset="0"/>
              </a:rPr>
              <a:t> ALL items in V-4</a:t>
            </a:r>
            <a:endParaRPr lang="en-US" altLang="en-US" sz="2200" dirty="0">
              <a:solidFill>
                <a:schemeClr val="bg1"/>
              </a:solidFill>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50747919"/>
              </p:ext>
            </p:extLst>
          </p:nvPr>
        </p:nvGraphicFramePr>
        <p:xfrm>
          <a:off x="607693" y="1295400"/>
          <a:ext cx="7547613" cy="3755816"/>
        </p:xfrm>
        <a:graphic>
          <a:graphicData uri="http://schemas.openxmlformats.org/drawingml/2006/table">
            <a:tbl>
              <a:tblPr firstRow="1" bandRow="1">
                <a:tableStyleId>{5C22544A-7EE6-4342-B048-85BDC9FD1C3A}</a:tableStyleId>
              </a:tblPr>
              <a:tblGrid>
                <a:gridCol w="4383405">
                  <a:extLst>
                    <a:ext uri="{9D8B030D-6E8A-4147-A177-3AD203B41FA5}">
                      <a16:colId xmlns:a16="http://schemas.microsoft.com/office/drawing/2014/main" val="20000"/>
                    </a:ext>
                  </a:extLst>
                </a:gridCol>
                <a:gridCol w="527368">
                  <a:extLst>
                    <a:ext uri="{9D8B030D-6E8A-4147-A177-3AD203B41FA5}">
                      <a16:colId xmlns:a16="http://schemas.microsoft.com/office/drawing/2014/main" val="20001"/>
                    </a:ext>
                  </a:extLst>
                </a:gridCol>
                <a:gridCol w="527368">
                  <a:extLst>
                    <a:ext uri="{9D8B030D-6E8A-4147-A177-3AD203B41FA5}">
                      <a16:colId xmlns:a16="http://schemas.microsoft.com/office/drawing/2014/main" val="20002"/>
                    </a:ext>
                  </a:extLst>
                </a:gridCol>
                <a:gridCol w="527368">
                  <a:extLst>
                    <a:ext uri="{9D8B030D-6E8A-4147-A177-3AD203B41FA5}">
                      <a16:colId xmlns:a16="http://schemas.microsoft.com/office/drawing/2014/main" val="20003"/>
                    </a:ext>
                  </a:extLst>
                </a:gridCol>
                <a:gridCol w="527368">
                  <a:extLst>
                    <a:ext uri="{9D8B030D-6E8A-4147-A177-3AD203B41FA5}">
                      <a16:colId xmlns:a16="http://schemas.microsoft.com/office/drawing/2014/main" val="20004"/>
                    </a:ext>
                  </a:extLst>
                </a:gridCol>
                <a:gridCol w="527368">
                  <a:extLst>
                    <a:ext uri="{9D8B030D-6E8A-4147-A177-3AD203B41FA5}">
                      <a16:colId xmlns:a16="http://schemas.microsoft.com/office/drawing/2014/main" val="20005"/>
                    </a:ext>
                  </a:extLst>
                </a:gridCol>
                <a:gridCol w="527368">
                  <a:extLst>
                    <a:ext uri="{9D8B030D-6E8A-4147-A177-3AD203B41FA5}">
                      <a16:colId xmlns:a16="http://schemas.microsoft.com/office/drawing/2014/main" val="20006"/>
                    </a:ext>
                  </a:extLst>
                </a:gridCol>
              </a:tblGrid>
              <a:tr h="389467">
                <a:tc>
                  <a:txBody>
                    <a:bodyPr/>
                    <a:lstStyle/>
                    <a:p>
                      <a:r>
                        <a:rPr lang="en-US" dirty="0"/>
                        <a:t>Required</a:t>
                      </a:r>
                      <a:r>
                        <a:rPr lang="en-US" baseline="0" dirty="0"/>
                        <a:t> to be verified</a:t>
                      </a:r>
                      <a:endParaRPr lang="en-US" dirty="0"/>
                    </a:p>
                  </a:txBody>
                  <a:tcPr/>
                </a:tc>
                <a:tc>
                  <a:txBody>
                    <a:bodyPr/>
                    <a:lstStyle/>
                    <a:p>
                      <a:r>
                        <a:rPr lang="en-US" dirty="0"/>
                        <a:t>V1</a:t>
                      </a:r>
                    </a:p>
                  </a:txBody>
                  <a:tcPr/>
                </a:tc>
                <a:tc>
                  <a:txBody>
                    <a:bodyPr/>
                    <a:lstStyle/>
                    <a:p>
                      <a:r>
                        <a:rPr lang="en-US" dirty="0"/>
                        <a:t>V2</a:t>
                      </a:r>
                    </a:p>
                  </a:txBody>
                  <a:tcPr/>
                </a:tc>
                <a:tc>
                  <a:txBody>
                    <a:bodyPr/>
                    <a:lstStyle/>
                    <a:p>
                      <a:r>
                        <a:rPr lang="en-US" dirty="0"/>
                        <a:t>V3</a:t>
                      </a:r>
                    </a:p>
                  </a:txBody>
                  <a:tcPr/>
                </a:tc>
                <a:tc>
                  <a:txBody>
                    <a:bodyPr/>
                    <a:lstStyle/>
                    <a:p>
                      <a:r>
                        <a:rPr lang="en-US" dirty="0"/>
                        <a:t>V4</a:t>
                      </a:r>
                    </a:p>
                  </a:txBody>
                  <a:tcPr/>
                </a:tc>
                <a:tc>
                  <a:txBody>
                    <a:bodyPr/>
                    <a:lstStyle/>
                    <a:p>
                      <a:r>
                        <a:rPr lang="en-US" dirty="0"/>
                        <a:t>V5</a:t>
                      </a:r>
                    </a:p>
                  </a:txBody>
                  <a:tcPr/>
                </a:tc>
                <a:tc>
                  <a:txBody>
                    <a:bodyPr/>
                    <a:lstStyle/>
                    <a:p>
                      <a:r>
                        <a:rPr lang="en-US" dirty="0"/>
                        <a:t>V6</a:t>
                      </a:r>
                    </a:p>
                  </a:txBody>
                  <a:tcPr/>
                </a:tc>
                <a:extLst>
                  <a:ext uri="{0D108BD9-81ED-4DB2-BD59-A6C34878D82A}">
                    <a16:rowId xmlns:a16="http://schemas.microsoft.com/office/drawing/2014/main" val="10000"/>
                  </a:ext>
                </a:extLst>
              </a:tr>
              <a:tr h="389467">
                <a:tc>
                  <a:txBody>
                    <a:bodyPr/>
                    <a:lstStyle/>
                    <a:p>
                      <a:r>
                        <a:rPr lang="en-US" dirty="0"/>
                        <a:t>Household</a:t>
                      </a:r>
                      <a:r>
                        <a:rPr lang="en-US" baseline="0" dirty="0"/>
                        <a:t> Size</a:t>
                      </a:r>
                      <a:endParaRPr lang="en-US" dirty="0"/>
                    </a:p>
                  </a:txBody>
                  <a:tcPr/>
                </a:tc>
                <a:tc>
                  <a:txBody>
                    <a:bodyPr/>
                    <a:lstStyle/>
                    <a:p>
                      <a:r>
                        <a:rPr lang="en-US" dirty="0"/>
                        <a:t>X</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10001"/>
                  </a:ext>
                </a:extLst>
              </a:tr>
              <a:tr h="389467">
                <a:tc>
                  <a:txBody>
                    <a:bodyPr/>
                    <a:lstStyle/>
                    <a:p>
                      <a:r>
                        <a:rPr lang="en-US" dirty="0"/>
                        <a:t>Number</a:t>
                      </a:r>
                      <a:r>
                        <a:rPr lang="en-US" baseline="0" dirty="0"/>
                        <a:t> in College</a:t>
                      </a:r>
                      <a:endParaRPr lang="en-US" dirty="0"/>
                    </a:p>
                  </a:txBody>
                  <a:tcPr/>
                </a:tc>
                <a:tc>
                  <a:txBody>
                    <a:bodyPr/>
                    <a:lstStyle/>
                    <a:p>
                      <a:r>
                        <a:rPr lang="en-US" dirty="0"/>
                        <a:t>X</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10002"/>
                  </a:ext>
                </a:extLst>
              </a:tr>
              <a:tr h="389467">
                <a:tc>
                  <a:txBody>
                    <a:bodyPr/>
                    <a:lstStyle/>
                    <a:p>
                      <a:r>
                        <a:rPr lang="en-US" strike="sngStrike" baseline="0" dirty="0"/>
                        <a:t>Child Support Paid *</a:t>
                      </a:r>
                    </a:p>
                  </a:txBody>
                  <a:tcPr/>
                </a:tc>
                <a:tc>
                  <a:txBody>
                    <a:bodyPr/>
                    <a:lstStyle/>
                    <a:p>
                      <a:r>
                        <a:rPr lang="en-US" strike="sngStrike" baseline="0" dirty="0"/>
                        <a:t>X</a:t>
                      </a:r>
                    </a:p>
                  </a:txBody>
                  <a:tcPr/>
                </a:tc>
                <a:tc>
                  <a:txBody>
                    <a:bodyPr/>
                    <a:lstStyle/>
                    <a:p>
                      <a:endParaRPr lang="en-US" strike="sngStrike" baseline="0" dirty="0"/>
                    </a:p>
                  </a:txBody>
                  <a:tcPr/>
                </a:tc>
                <a:tc>
                  <a:txBody>
                    <a:bodyPr/>
                    <a:lstStyle/>
                    <a:p>
                      <a:endParaRPr lang="en-US" strike="sngStrike" baseline="0" dirty="0"/>
                    </a:p>
                  </a:txBody>
                  <a:tcPr/>
                </a:tc>
                <a:tc>
                  <a:txBody>
                    <a:bodyPr/>
                    <a:lstStyle/>
                    <a:p>
                      <a:endParaRPr lang="en-US" strike="sngStrike" baseline="0" dirty="0"/>
                    </a:p>
                  </a:txBody>
                  <a:tcPr/>
                </a:tc>
                <a:tc>
                  <a:txBody>
                    <a:bodyPr/>
                    <a:lstStyle/>
                    <a:p>
                      <a:r>
                        <a:rPr lang="en-US" strike="sngStrike" baseline="0" dirty="0"/>
                        <a:t>X</a:t>
                      </a:r>
                    </a:p>
                  </a:txBody>
                  <a:tcPr/>
                </a:tc>
                <a:tc>
                  <a:txBody>
                    <a:bodyPr/>
                    <a:lstStyle/>
                    <a:p>
                      <a:endParaRPr lang="en-US" strike="sngStrike" baseline="0" dirty="0"/>
                    </a:p>
                  </a:txBody>
                  <a:tcPr/>
                </a:tc>
                <a:extLst>
                  <a:ext uri="{0D108BD9-81ED-4DB2-BD59-A6C34878D82A}">
                    <a16:rowId xmlns:a16="http://schemas.microsoft.com/office/drawing/2014/main" val="10003"/>
                  </a:ext>
                </a:extLst>
              </a:tr>
              <a:tr h="389467">
                <a:tc>
                  <a:txBody>
                    <a:bodyPr/>
                    <a:lstStyle/>
                    <a:p>
                      <a:r>
                        <a:rPr lang="en-US" strike="sngStrike" baseline="0" dirty="0"/>
                        <a:t>SNAP *</a:t>
                      </a:r>
                    </a:p>
                  </a:txBody>
                  <a:tcPr/>
                </a:tc>
                <a:tc>
                  <a:txBody>
                    <a:bodyPr/>
                    <a:lstStyle/>
                    <a:p>
                      <a:r>
                        <a:rPr lang="en-US" strike="sngStrike" baseline="0" dirty="0"/>
                        <a:t>X</a:t>
                      </a:r>
                    </a:p>
                  </a:txBody>
                  <a:tcPr/>
                </a:tc>
                <a:tc>
                  <a:txBody>
                    <a:bodyPr/>
                    <a:lstStyle/>
                    <a:p>
                      <a:endParaRPr lang="en-US" strike="sngStrike" baseline="0" dirty="0"/>
                    </a:p>
                  </a:txBody>
                  <a:tcPr/>
                </a:tc>
                <a:tc>
                  <a:txBody>
                    <a:bodyPr/>
                    <a:lstStyle/>
                    <a:p>
                      <a:endParaRPr lang="en-US" strike="sngStrike" baseline="0" dirty="0"/>
                    </a:p>
                  </a:txBody>
                  <a:tcPr/>
                </a:tc>
                <a:tc>
                  <a:txBody>
                    <a:bodyPr/>
                    <a:lstStyle/>
                    <a:p>
                      <a:endParaRPr lang="en-US" strike="sngStrike" baseline="0" dirty="0"/>
                    </a:p>
                  </a:txBody>
                  <a:tcPr/>
                </a:tc>
                <a:tc>
                  <a:txBody>
                    <a:bodyPr/>
                    <a:lstStyle/>
                    <a:p>
                      <a:r>
                        <a:rPr lang="en-US" strike="sngStrike" baseline="0" dirty="0"/>
                        <a:t>X</a:t>
                      </a:r>
                    </a:p>
                  </a:txBody>
                  <a:tcPr/>
                </a:tc>
                <a:tc>
                  <a:txBody>
                    <a:bodyPr/>
                    <a:lstStyle/>
                    <a:p>
                      <a:endParaRPr lang="en-US" strike="sngStrike" baseline="0" dirty="0"/>
                    </a:p>
                  </a:txBody>
                  <a:tcPr/>
                </a:tc>
                <a:extLst>
                  <a:ext uri="{0D108BD9-81ED-4DB2-BD59-A6C34878D82A}">
                    <a16:rowId xmlns:a16="http://schemas.microsoft.com/office/drawing/2014/main" val="10004"/>
                  </a:ext>
                </a:extLst>
              </a:tr>
              <a:tr h="389467">
                <a:tc>
                  <a:txBody>
                    <a:bodyPr/>
                    <a:lstStyle/>
                    <a:p>
                      <a:r>
                        <a:rPr lang="en-US" dirty="0"/>
                        <a:t>Hig</a:t>
                      </a:r>
                      <a:r>
                        <a:rPr lang="en-US" baseline="0" dirty="0"/>
                        <a:t>h School Completion</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dirty="0"/>
                        <a:t>X</a:t>
                      </a:r>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10005"/>
                  </a:ext>
                </a:extLst>
              </a:tr>
              <a:tr h="389467">
                <a:tc>
                  <a:txBody>
                    <a:bodyPr/>
                    <a:lstStyle/>
                    <a:p>
                      <a:r>
                        <a:rPr lang="en-US" dirty="0"/>
                        <a:t>Identity/Educational Purpose Statement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10006"/>
                  </a:ext>
                </a:extLst>
              </a:tr>
              <a:tr h="389467">
                <a:tc>
                  <a:txBody>
                    <a:bodyPr/>
                    <a:lstStyle/>
                    <a:p>
                      <a:r>
                        <a:rPr lang="en-US" dirty="0"/>
                        <a:t>Income/Tax Data</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val="10007"/>
                  </a:ext>
                </a:extLst>
              </a:tr>
              <a:tr h="389467">
                <a:tc>
                  <a:txBody>
                    <a:bodyPr/>
                    <a:lstStyle/>
                    <a:p>
                      <a:r>
                        <a:rPr lang="en-US" dirty="0"/>
                        <a:t>Other Untaxed Income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7" name="Title 1"/>
          <p:cNvSpPr txBox="1">
            <a:spLocks/>
          </p:cNvSpPr>
          <p:nvPr/>
        </p:nvSpPr>
        <p:spPr>
          <a:xfrm>
            <a:off x="304800" y="304800"/>
            <a:ext cx="81534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imes New Roman" panose="02020603050405020304" pitchFamily="18" charset="0"/>
                <a:cs typeface="Times New Roman" panose="02020603050405020304" pitchFamily="18" charset="0"/>
              </a:rPr>
              <a:t>Document…document…document</a:t>
            </a:r>
          </a:p>
        </p:txBody>
      </p:sp>
    </p:spTree>
    <p:extLst>
      <p:ext uri="{BB962C8B-B14F-4D97-AF65-F5344CB8AC3E}">
        <p14:creationId xmlns:p14="http://schemas.microsoft.com/office/powerpoint/2010/main" val="271118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sp>
        <p:nvSpPr>
          <p:cNvPr id="3" name="Content Placeholder 2"/>
          <p:cNvSpPr>
            <a:spLocks noGrp="1"/>
          </p:cNvSpPr>
          <p:nvPr>
            <p:ph idx="1"/>
          </p:nvPr>
        </p:nvSpPr>
        <p:spPr>
          <a:xfrm>
            <a:off x="228600" y="1463040"/>
            <a:ext cx="7772400" cy="495300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What is it?</a:t>
            </a:r>
          </a:p>
          <a:p>
            <a:pPr lvl="1"/>
            <a:r>
              <a:rPr lang="en-US" sz="2400" dirty="0">
                <a:solidFill>
                  <a:schemeClr val="bg1"/>
                </a:solidFill>
                <a:latin typeface="Times New Roman" panose="02020603050405020304" pitchFamily="18" charset="0"/>
                <a:cs typeface="Times New Roman" panose="02020603050405020304" pitchFamily="18" charset="0"/>
              </a:rPr>
              <a:t>Import process by which information from tax return information is brought over from IRS to FAFSA</a:t>
            </a:r>
          </a:p>
          <a:p>
            <a:pPr lvl="1"/>
            <a:r>
              <a:rPr lang="en-US" sz="2400" dirty="0">
                <a:solidFill>
                  <a:schemeClr val="bg1"/>
                </a:solidFill>
                <a:latin typeface="Times New Roman" panose="02020603050405020304" pitchFamily="18" charset="0"/>
                <a:cs typeface="Times New Roman" panose="02020603050405020304" pitchFamily="18" charset="0"/>
              </a:rPr>
              <a:t>If data is imported from IRS and </a:t>
            </a:r>
            <a:r>
              <a:rPr lang="en-US" sz="2400" b="1" dirty="0">
                <a:solidFill>
                  <a:schemeClr val="bg1"/>
                </a:solidFill>
                <a:latin typeface="Times New Roman" panose="02020603050405020304" pitchFamily="18" charset="0"/>
                <a:cs typeface="Times New Roman" panose="02020603050405020304" pitchFamily="18" charset="0"/>
              </a:rPr>
              <a:t>not changed</a:t>
            </a:r>
            <a:r>
              <a:rPr lang="en-US" sz="2400" dirty="0">
                <a:solidFill>
                  <a:schemeClr val="bg1"/>
                </a:solidFill>
                <a:latin typeface="Times New Roman" panose="02020603050405020304" pitchFamily="18" charset="0"/>
                <a:cs typeface="Times New Roman" panose="02020603050405020304" pitchFamily="18" charset="0"/>
              </a:rPr>
              <a:t> it meets certain verification requirements </a:t>
            </a:r>
          </a:p>
          <a:p>
            <a:endParaRPr lang="en-US" sz="10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Who can use it?</a:t>
            </a:r>
          </a:p>
          <a:p>
            <a:pPr lvl="1"/>
            <a:r>
              <a:rPr lang="en-US" sz="2400" dirty="0">
                <a:solidFill>
                  <a:schemeClr val="bg1"/>
                </a:solidFill>
                <a:latin typeface="Times New Roman" panose="02020603050405020304" pitchFamily="18" charset="0"/>
                <a:cs typeface="Times New Roman" panose="02020603050405020304" pitchFamily="18" charset="0"/>
              </a:rPr>
              <a:t>Applicant/parent who have submitted a IRS tax return for 2016 (for 2018-19 academic year)</a:t>
            </a:r>
          </a:p>
          <a:p>
            <a:pPr lvl="1"/>
            <a:r>
              <a:rPr lang="en-US" sz="2400" dirty="0">
                <a:solidFill>
                  <a:schemeClr val="bg1"/>
                </a:solidFill>
                <a:latin typeface="Times New Roman" panose="02020603050405020304" pitchFamily="18" charset="0"/>
                <a:cs typeface="Times New Roman" panose="02020603050405020304" pitchFamily="18" charset="0"/>
              </a:rPr>
              <a:t>Must have the following:</a:t>
            </a:r>
          </a:p>
          <a:p>
            <a:pPr lvl="2"/>
            <a:r>
              <a:rPr lang="en-US" sz="2000" dirty="0">
                <a:solidFill>
                  <a:schemeClr val="bg1"/>
                </a:solidFill>
                <a:latin typeface="Times New Roman" panose="02020603050405020304" pitchFamily="18" charset="0"/>
                <a:cs typeface="Times New Roman" panose="02020603050405020304" pitchFamily="18" charset="0"/>
              </a:rPr>
              <a:t>Valid Social Security Number</a:t>
            </a:r>
          </a:p>
          <a:p>
            <a:pPr lvl="2"/>
            <a:r>
              <a:rPr lang="en-US" sz="2000" dirty="0">
                <a:solidFill>
                  <a:schemeClr val="bg1"/>
                </a:solidFill>
                <a:latin typeface="Times New Roman" panose="02020603050405020304" pitchFamily="18" charset="0"/>
                <a:cs typeface="Times New Roman" panose="02020603050405020304" pitchFamily="18" charset="0"/>
              </a:rPr>
              <a:t>Federal Student Aid ID</a:t>
            </a:r>
          </a:p>
        </p:txBody>
      </p:sp>
    </p:spTree>
    <p:extLst>
      <p:ext uri="{BB962C8B-B14F-4D97-AF65-F5344CB8AC3E}">
        <p14:creationId xmlns:p14="http://schemas.microsoft.com/office/powerpoint/2010/main" val="390549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IRS Data Retrieval Process</a:t>
            </a:r>
          </a:p>
        </p:txBody>
      </p:sp>
      <p:pic>
        <p:nvPicPr>
          <p:cNvPr id="4" name="Picture 3" descr="2018-19 IRS DRT site warning view.&#10;" title="2018-19 IRS DRT site warning view."/>
          <p:cNvPicPr/>
          <p:nvPr/>
        </p:nvPicPr>
        <p:blipFill>
          <a:blip r:embed="rId2">
            <a:extLst>
              <a:ext uri="{28A0092B-C50C-407E-A947-70E740481C1C}">
                <a14:useLocalDpi xmlns:a14="http://schemas.microsoft.com/office/drawing/2010/main" val="0"/>
              </a:ext>
            </a:extLst>
          </a:blip>
          <a:stretch>
            <a:fillRect/>
          </a:stretch>
        </p:blipFill>
        <p:spPr>
          <a:xfrm>
            <a:off x="838200" y="1371600"/>
            <a:ext cx="7543800" cy="5257800"/>
          </a:xfrm>
          <a:prstGeom prst="rect">
            <a:avLst/>
          </a:prstGeom>
        </p:spPr>
      </p:pic>
    </p:spTree>
    <p:extLst>
      <p:ext uri="{BB962C8B-B14F-4D97-AF65-F5344CB8AC3E}">
        <p14:creationId xmlns:p14="http://schemas.microsoft.com/office/powerpoint/2010/main" val="1083141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sp>
        <p:nvSpPr>
          <p:cNvPr id="3" name="Content Placeholder 2"/>
          <p:cNvSpPr>
            <a:spLocks noGrp="1"/>
          </p:cNvSpPr>
          <p:nvPr>
            <p:ph idx="1"/>
          </p:nvPr>
        </p:nvSpPr>
        <p:spPr>
          <a:xfrm>
            <a:off x="239486" y="1219200"/>
            <a:ext cx="7772400" cy="495300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What items are brought over from IRS?</a:t>
            </a:r>
          </a:p>
          <a:p>
            <a:pPr lvl="1"/>
            <a:r>
              <a:rPr lang="en-US" sz="2400" dirty="0">
                <a:solidFill>
                  <a:schemeClr val="bg1"/>
                </a:solidFill>
                <a:latin typeface="Times New Roman" panose="02020603050405020304" pitchFamily="18" charset="0"/>
                <a:cs typeface="Times New Roman" panose="02020603050405020304" pitchFamily="18" charset="0"/>
              </a:rPr>
              <a:t>Adjusted Gross Income (AGI)</a:t>
            </a:r>
          </a:p>
          <a:p>
            <a:pPr lvl="1"/>
            <a:r>
              <a:rPr lang="en-US" sz="2400" dirty="0">
                <a:solidFill>
                  <a:schemeClr val="bg1"/>
                </a:solidFill>
                <a:latin typeface="Times New Roman" panose="02020603050405020304" pitchFamily="18" charset="0"/>
                <a:cs typeface="Times New Roman" panose="02020603050405020304" pitchFamily="18" charset="0"/>
              </a:rPr>
              <a:t>Income Earned from Work (non-joint return)</a:t>
            </a:r>
          </a:p>
          <a:p>
            <a:pPr lvl="1"/>
            <a:r>
              <a:rPr lang="en-US" sz="2400" dirty="0">
                <a:solidFill>
                  <a:schemeClr val="bg1"/>
                </a:solidFill>
                <a:latin typeface="Times New Roman" panose="02020603050405020304" pitchFamily="18" charset="0"/>
                <a:cs typeface="Times New Roman" panose="02020603050405020304" pitchFamily="18" charset="0"/>
              </a:rPr>
              <a:t>U.S. Income Tax Paid</a:t>
            </a:r>
          </a:p>
          <a:p>
            <a:pPr lvl="1"/>
            <a:r>
              <a:rPr lang="en-US" sz="2400" dirty="0">
                <a:solidFill>
                  <a:schemeClr val="bg1"/>
                </a:solidFill>
                <a:latin typeface="Times New Roman" panose="02020603050405020304" pitchFamily="18" charset="0"/>
                <a:cs typeface="Times New Roman" panose="02020603050405020304" pitchFamily="18" charset="0"/>
              </a:rPr>
              <a:t>Untaxed portions of IRA Distributions</a:t>
            </a:r>
          </a:p>
          <a:p>
            <a:pPr lvl="1"/>
            <a:r>
              <a:rPr lang="en-US" sz="2400" dirty="0">
                <a:solidFill>
                  <a:schemeClr val="bg1"/>
                </a:solidFill>
                <a:latin typeface="Times New Roman" panose="02020603050405020304" pitchFamily="18" charset="0"/>
                <a:cs typeface="Times New Roman" panose="02020603050405020304" pitchFamily="18" charset="0"/>
              </a:rPr>
              <a:t>Untaxed portions of Pensions</a:t>
            </a:r>
          </a:p>
          <a:p>
            <a:pPr lvl="1"/>
            <a:r>
              <a:rPr lang="en-US" sz="2400" dirty="0">
                <a:solidFill>
                  <a:schemeClr val="bg1"/>
                </a:solidFill>
                <a:latin typeface="Times New Roman" panose="02020603050405020304" pitchFamily="18" charset="0"/>
                <a:cs typeface="Times New Roman" panose="02020603050405020304" pitchFamily="18" charset="0"/>
              </a:rPr>
              <a:t>IRA Deductions and Payments</a:t>
            </a:r>
          </a:p>
          <a:p>
            <a:pPr lvl="1"/>
            <a:r>
              <a:rPr lang="en-US" sz="2400" dirty="0">
                <a:solidFill>
                  <a:schemeClr val="bg1"/>
                </a:solidFill>
                <a:latin typeface="Times New Roman" panose="02020603050405020304" pitchFamily="18" charset="0"/>
                <a:cs typeface="Times New Roman" panose="02020603050405020304" pitchFamily="18" charset="0"/>
              </a:rPr>
              <a:t>Tax Exempt Interest Income</a:t>
            </a:r>
          </a:p>
          <a:p>
            <a:pPr lvl="1"/>
            <a:r>
              <a:rPr lang="en-US" sz="2400" dirty="0">
                <a:solidFill>
                  <a:schemeClr val="bg1"/>
                </a:solidFill>
                <a:latin typeface="Times New Roman" panose="02020603050405020304" pitchFamily="18" charset="0"/>
                <a:cs typeface="Times New Roman" panose="02020603050405020304" pitchFamily="18" charset="0"/>
              </a:rPr>
              <a:t>Education credits</a:t>
            </a:r>
          </a:p>
        </p:txBody>
      </p:sp>
    </p:spTree>
    <p:extLst>
      <p:ext uri="{BB962C8B-B14F-4D97-AF65-F5344CB8AC3E}">
        <p14:creationId xmlns:p14="http://schemas.microsoft.com/office/powerpoint/2010/main" val="356315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sp>
        <p:nvSpPr>
          <p:cNvPr id="3" name="Content Placeholder 2"/>
          <p:cNvSpPr>
            <a:spLocks noGrp="1"/>
          </p:cNvSpPr>
          <p:nvPr>
            <p:ph idx="1"/>
          </p:nvPr>
        </p:nvSpPr>
        <p:spPr>
          <a:xfrm>
            <a:off x="152400" y="891540"/>
            <a:ext cx="8741229" cy="541020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New for 2018/2019</a:t>
            </a:r>
          </a:p>
          <a:p>
            <a:pPr lvl="1"/>
            <a:r>
              <a:rPr lang="en-US" sz="2400" dirty="0">
                <a:solidFill>
                  <a:schemeClr val="bg1"/>
                </a:solidFill>
                <a:latin typeface="Times New Roman" panose="02020603050405020304" pitchFamily="18" charset="0"/>
                <a:cs typeface="Times New Roman" panose="02020603050405020304" pitchFamily="18" charset="0"/>
              </a:rPr>
              <a:t>EA Announcement dated August 7, 2017 on IFAP discusses changes to the FAFSA IRS DRT User Experience</a:t>
            </a:r>
          </a:p>
          <a:p>
            <a:pPr lvl="2"/>
            <a:r>
              <a:rPr lang="en-US" sz="2000" dirty="0">
                <a:solidFill>
                  <a:schemeClr val="bg1"/>
                </a:solidFill>
                <a:latin typeface="Times New Roman" panose="02020603050405020304" pitchFamily="18" charset="0"/>
                <a:cs typeface="Times New Roman" panose="02020603050405020304" pitchFamily="18" charset="0"/>
              </a:rPr>
              <a:t>Helps security and privacy of personal data</a:t>
            </a:r>
          </a:p>
          <a:p>
            <a:pPr lvl="2"/>
            <a:r>
              <a:rPr lang="en-US" sz="2000" dirty="0">
                <a:solidFill>
                  <a:schemeClr val="bg1"/>
                </a:solidFill>
                <a:latin typeface="Times New Roman" panose="02020603050405020304" pitchFamily="18" charset="0"/>
                <a:cs typeface="Times New Roman" panose="02020603050405020304" pitchFamily="18" charset="0"/>
              </a:rPr>
              <a:t>Now students/parents will NOT be able to view their tax return information on the IRS DRT web page nor the transferred information</a:t>
            </a:r>
          </a:p>
          <a:p>
            <a:pPr lvl="2"/>
            <a:r>
              <a:rPr lang="en-US" sz="2000" dirty="0">
                <a:solidFill>
                  <a:schemeClr val="bg1"/>
                </a:solidFill>
                <a:latin typeface="Times New Roman" panose="02020603050405020304" pitchFamily="18" charset="0"/>
                <a:cs typeface="Times New Roman" panose="02020603050405020304" pitchFamily="18" charset="0"/>
              </a:rPr>
              <a:t>Just a list of the data items that will be transferred</a:t>
            </a:r>
          </a:p>
          <a:p>
            <a:pPr lvl="2"/>
            <a:r>
              <a:rPr lang="en-US" sz="2000" dirty="0">
                <a:solidFill>
                  <a:schemeClr val="bg1"/>
                </a:solidFill>
                <a:latin typeface="Times New Roman" panose="02020603050405020304" pitchFamily="18" charset="0"/>
                <a:cs typeface="Times New Roman" panose="02020603050405020304" pitchFamily="18" charset="0"/>
              </a:rPr>
              <a:t>Since transferred information is not displayed, students/parents will be unable to make any corrections to the IRS DRT transferred items on the FAFSA before or after submission.  </a:t>
            </a:r>
          </a:p>
        </p:txBody>
      </p:sp>
    </p:spTree>
    <p:extLst>
      <p:ext uri="{BB962C8B-B14F-4D97-AF65-F5344CB8AC3E}">
        <p14:creationId xmlns:p14="http://schemas.microsoft.com/office/powerpoint/2010/main" val="315113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sp>
        <p:nvSpPr>
          <p:cNvPr id="3" name="Content Placeholder 2"/>
          <p:cNvSpPr>
            <a:spLocks noGrp="1"/>
          </p:cNvSpPr>
          <p:nvPr>
            <p:ph idx="1"/>
          </p:nvPr>
        </p:nvSpPr>
        <p:spPr>
          <a:xfrm>
            <a:off x="76200" y="1066800"/>
            <a:ext cx="8839200" cy="5486400"/>
          </a:xfrm>
        </p:spPr>
        <p:txBody>
          <a:bodyPr>
            <a:noAutofit/>
          </a:bodyPr>
          <a:lstStyle/>
          <a:p>
            <a:r>
              <a:rPr lang="en-US" sz="3200" dirty="0">
                <a:solidFill>
                  <a:schemeClr val="bg1"/>
                </a:solidFill>
                <a:latin typeface="Times New Roman" panose="02020603050405020304" pitchFamily="18" charset="0"/>
                <a:cs typeface="Times New Roman" panose="02020603050405020304" pitchFamily="18" charset="0"/>
              </a:rPr>
              <a:t>Things to keep in mind because of the new change</a:t>
            </a:r>
          </a:p>
          <a:p>
            <a:pPr lvl="1"/>
            <a:r>
              <a:rPr lang="en-US" sz="2400" dirty="0">
                <a:solidFill>
                  <a:schemeClr val="bg1"/>
                </a:solidFill>
                <a:latin typeface="Times New Roman" panose="02020603050405020304" pitchFamily="18" charset="0"/>
                <a:cs typeface="Times New Roman" panose="02020603050405020304" pitchFamily="18" charset="0"/>
              </a:rPr>
              <a:t>It is necessary to make changes to how IRA and pension rollovers and income earned from work are reported in the online FAFSA form</a:t>
            </a:r>
          </a:p>
          <a:p>
            <a:pPr lvl="2"/>
            <a:r>
              <a:rPr lang="en-US" sz="2000" u="sng" dirty="0">
                <a:solidFill>
                  <a:schemeClr val="bg1"/>
                </a:solidFill>
                <a:latin typeface="Times New Roman" panose="02020603050405020304" pitchFamily="18" charset="0"/>
                <a:cs typeface="Times New Roman" panose="02020603050405020304" pitchFamily="18" charset="0"/>
              </a:rPr>
              <a:t>Rollovers:</a:t>
            </a:r>
            <a:r>
              <a:rPr lang="en-US" sz="2000" dirty="0">
                <a:solidFill>
                  <a:schemeClr val="bg1"/>
                </a:solidFill>
                <a:latin typeface="Times New Roman" panose="02020603050405020304" pitchFamily="18" charset="0"/>
                <a:cs typeface="Times New Roman" panose="02020603050405020304" pitchFamily="18" charset="0"/>
              </a:rPr>
              <a:t> If an amount greater than $0 is transferred from the IRS into the Untaxed Portions of IRA Distributions field or the Untaxed Portions of Pensions field in the FAFSA form, the applicant or parent will be required to answer a new question about whether or not that amount includes a rollover. If the applicant or parent answers “yes,” he/she will be required to provide the amount of the rollover in a new entry field. CPS will then subtract the reported rollover amount from the amount of the IRA or Pension distribution that was transferred from the IRS, and the result will be used in the calculation of the applicant’s (EFC).</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37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sp>
        <p:nvSpPr>
          <p:cNvPr id="3" name="Content Placeholder 2"/>
          <p:cNvSpPr>
            <a:spLocks noGrp="1"/>
          </p:cNvSpPr>
          <p:nvPr>
            <p:ph idx="1"/>
          </p:nvPr>
        </p:nvSpPr>
        <p:spPr>
          <a:xfrm>
            <a:off x="217714" y="1295400"/>
            <a:ext cx="8686800" cy="5029200"/>
          </a:xfrm>
        </p:spPr>
        <p:txBody>
          <a:bodyPr>
            <a:noAutofit/>
          </a:bodyPr>
          <a:lstStyle/>
          <a:p>
            <a:r>
              <a:rPr lang="en-US" sz="3200" dirty="0">
                <a:solidFill>
                  <a:schemeClr val="bg1"/>
                </a:solidFill>
                <a:latin typeface="Times New Roman" panose="02020603050405020304" pitchFamily="18" charset="0"/>
                <a:cs typeface="Times New Roman" panose="02020603050405020304" pitchFamily="18" charset="0"/>
              </a:rPr>
              <a:t>Things to keep in mind because of the new change</a:t>
            </a:r>
          </a:p>
          <a:p>
            <a:pPr lvl="2"/>
            <a:r>
              <a:rPr lang="en-US" sz="2400" u="sng" dirty="0">
                <a:solidFill>
                  <a:schemeClr val="bg1"/>
                </a:solidFill>
                <a:latin typeface="Times New Roman" panose="02020603050405020304" pitchFamily="18" charset="0"/>
                <a:cs typeface="Times New Roman" panose="02020603050405020304" pitchFamily="18" charset="0"/>
              </a:rPr>
              <a:t>Income Earned From Work:</a:t>
            </a:r>
            <a:r>
              <a:rPr lang="en-US" sz="2400" dirty="0">
                <a:solidFill>
                  <a:schemeClr val="bg1"/>
                </a:solidFill>
                <a:latin typeface="Times New Roman" panose="02020603050405020304" pitchFamily="18" charset="0"/>
                <a:cs typeface="Times New Roman" panose="02020603050405020304" pitchFamily="18" charset="0"/>
              </a:rPr>
              <a:t> Because IRS-transferred information will not be displayed, applicants and parents who filed a joint tax return will no longer be able to transfer their combined income earned from work into the FAFSA form from the IRS DRT website. These joint filers will now be required to enter their income earned from work manually. Single applicants and single parents will continue to have their income earned from work transferred from the IRS into their FAFSA form.</a:t>
            </a:r>
          </a:p>
        </p:txBody>
      </p:sp>
    </p:spTree>
    <p:extLst>
      <p:ext uri="{BB962C8B-B14F-4D97-AF65-F5344CB8AC3E}">
        <p14:creationId xmlns:p14="http://schemas.microsoft.com/office/powerpoint/2010/main" val="124033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781800" cy="1524000"/>
          </a:xfrm>
        </p:spPr>
        <p:txBody>
          <a:bodyPr>
            <a:normAutofit/>
          </a:bodyPr>
          <a:lstStyle/>
          <a:p>
            <a:r>
              <a:rPr lang="en-US" dirty="0">
                <a:latin typeface="Times New Roman" panose="02020603050405020304" pitchFamily="18" charset="0"/>
                <a:cs typeface="Times New Roman" panose="02020603050405020304" pitchFamily="18" charset="0"/>
              </a:rPr>
              <a:t>Verification authority – </a:t>
            </a:r>
            <a:r>
              <a:rPr lang="en-US" dirty="0" err="1">
                <a:latin typeface="Times New Roman" panose="02020603050405020304" pitchFamily="18" charset="0"/>
                <a:cs typeface="Times New Roman" panose="02020603050405020304" pitchFamily="18" charset="0"/>
              </a:rPr>
              <a:t>Cfr</a:t>
            </a:r>
            <a:endParaRPr lang="en-US"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381000" y="1371600"/>
            <a:ext cx="7391400" cy="5096184"/>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§668.51 General</a:t>
            </a:r>
          </a:p>
          <a:p>
            <a:r>
              <a:rPr lang="en-US" dirty="0">
                <a:solidFill>
                  <a:schemeClr val="bg1"/>
                </a:solidFill>
                <a:latin typeface="Times New Roman" panose="02020603050405020304" pitchFamily="18" charset="0"/>
                <a:cs typeface="Times New Roman" panose="02020603050405020304" pitchFamily="18" charset="0"/>
              </a:rPr>
              <a:t>(a) </a:t>
            </a:r>
            <a:r>
              <a:rPr lang="en-US" i="1" dirty="0">
                <a:solidFill>
                  <a:schemeClr val="bg1"/>
                </a:solidFill>
                <a:latin typeface="Times New Roman" panose="02020603050405020304" pitchFamily="18" charset="0"/>
                <a:cs typeface="Times New Roman" panose="02020603050405020304" pitchFamily="18" charset="0"/>
              </a:rPr>
              <a:t>Scope and purpose.</a:t>
            </a:r>
            <a:r>
              <a:rPr lang="en-US" dirty="0">
                <a:solidFill>
                  <a:schemeClr val="bg1"/>
                </a:solidFill>
                <a:latin typeface="Times New Roman" panose="02020603050405020304" pitchFamily="18" charset="0"/>
                <a:cs typeface="Times New Roman" panose="02020603050405020304" pitchFamily="18" charset="0"/>
              </a:rPr>
              <a:t> The regulations in this subpart govern the verification by institutions of information submitted by applicants for student financial assistance under the subsidized student financial assistance programs.</a:t>
            </a:r>
          </a:p>
          <a:p>
            <a:r>
              <a:rPr lang="en-US" dirty="0">
                <a:solidFill>
                  <a:schemeClr val="bg1"/>
                </a:solidFill>
                <a:latin typeface="Times New Roman" panose="02020603050405020304" pitchFamily="18" charset="0"/>
                <a:cs typeface="Times New Roman" panose="02020603050405020304" pitchFamily="18" charset="0"/>
              </a:rPr>
              <a:t>(b) </a:t>
            </a:r>
            <a:r>
              <a:rPr lang="en-US" i="1" dirty="0">
                <a:solidFill>
                  <a:schemeClr val="bg1"/>
                </a:solidFill>
                <a:latin typeface="Times New Roman" panose="02020603050405020304" pitchFamily="18" charset="0"/>
                <a:cs typeface="Times New Roman" panose="02020603050405020304" pitchFamily="18" charset="0"/>
              </a:rPr>
              <a:t>Applicant responsibility.</a:t>
            </a:r>
            <a:r>
              <a:rPr lang="en-US" dirty="0">
                <a:solidFill>
                  <a:schemeClr val="bg1"/>
                </a:solidFill>
                <a:latin typeface="Times New Roman" panose="02020603050405020304" pitchFamily="18" charset="0"/>
                <a:cs typeface="Times New Roman" panose="02020603050405020304" pitchFamily="18" charset="0"/>
              </a:rPr>
              <a:t> If the Secretary or the institution requests documents or information from an applicant under this subpart, the applicant must provide the specified documents or information.</a:t>
            </a:r>
          </a:p>
          <a:p>
            <a:r>
              <a:rPr lang="en-US" dirty="0">
                <a:solidFill>
                  <a:schemeClr val="bg1"/>
                </a:solidFill>
                <a:latin typeface="Times New Roman" panose="02020603050405020304" pitchFamily="18" charset="0"/>
                <a:cs typeface="Times New Roman" panose="02020603050405020304" pitchFamily="18" charset="0"/>
              </a:rPr>
              <a:t>(c) </a:t>
            </a:r>
            <a:r>
              <a:rPr lang="en-US" i="1" dirty="0">
                <a:solidFill>
                  <a:schemeClr val="bg1"/>
                </a:solidFill>
                <a:latin typeface="Times New Roman" panose="02020603050405020304" pitchFamily="18" charset="0"/>
                <a:cs typeface="Times New Roman" panose="02020603050405020304" pitchFamily="18" charset="0"/>
              </a:rPr>
              <a:t>Foreign schools.</a:t>
            </a:r>
            <a:r>
              <a:rPr lang="en-US" dirty="0">
                <a:solidFill>
                  <a:schemeClr val="bg1"/>
                </a:solidFill>
                <a:latin typeface="Times New Roman" panose="02020603050405020304" pitchFamily="18" charset="0"/>
                <a:cs typeface="Times New Roman" panose="02020603050405020304" pitchFamily="18" charset="0"/>
              </a:rPr>
              <a:t> The Secretary exempts from the provisions of this subpart participating institutions that are not located in a State.</a:t>
            </a:r>
          </a:p>
          <a:p>
            <a:pPr marL="114300" indent="0">
              <a:buNone/>
            </a:pPr>
            <a:endParaRPr lang="en-US" sz="1500" dirty="0">
              <a:solidFill>
                <a:schemeClr val="bg1"/>
              </a:solidFill>
              <a:latin typeface="Times New Roman" panose="02020603050405020304" pitchFamily="18" charset="0"/>
              <a:cs typeface="Times New Roman" panose="02020603050405020304" pitchFamily="18" charset="0"/>
            </a:endParaRPr>
          </a:p>
          <a:p>
            <a:pPr marL="114300" indent="0">
              <a:buNone/>
            </a:pPr>
            <a:r>
              <a:rPr lang="en-US" sz="1800" dirty="0">
                <a:solidFill>
                  <a:schemeClr val="bg1"/>
                </a:solidFill>
                <a:latin typeface="Times New Roman" panose="02020603050405020304" pitchFamily="18" charset="0"/>
                <a:cs typeface="Times New Roman" panose="02020603050405020304" pitchFamily="18" charset="0"/>
              </a:rPr>
              <a:t>Source 34 CFR 668.51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graphicFrame>
        <p:nvGraphicFramePr>
          <p:cNvPr id="5" name="Table 4"/>
          <p:cNvGraphicFramePr>
            <a:graphicFrameLocks noGrp="1"/>
          </p:cNvGraphicFramePr>
          <p:nvPr>
            <p:extLst>
              <p:ext uri="{D42A27DB-BD31-4B8C-83A1-F6EECF244321}">
                <p14:modId xmlns:p14="http://schemas.microsoft.com/office/powerpoint/2010/main" val="1917661680"/>
              </p:ext>
            </p:extLst>
          </p:nvPr>
        </p:nvGraphicFramePr>
        <p:xfrm>
          <a:off x="381000" y="1219200"/>
          <a:ext cx="8534400" cy="54102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7254240">
                  <a:extLst>
                    <a:ext uri="{9D8B030D-6E8A-4147-A177-3AD203B41FA5}">
                      <a16:colId xmlns:a16="http://schemas.microsoft.com/office/drawing/2014/main" val="20001"/>
                    </a:ext>
                  </a:extLst>
                </a:gridCol>
              </a:tblGrid>
              <a:tr h="369928">
                <a:tc gridSpan="2">
                  <a:txBody>
                    <a:bodyPr/>
                    <a:lstStyle/>
                    <a:p>
                      <a:r>
                        <a:rPr lang="en-US" dirty="0"/>
                        <a:t>2018–2019 Request Flag Values</a:t>
                      </a:r>
                    </a:p>
                  </a:txBody>
                  <a:tcPr/>
                </a:tc>
                <a:tc hMerge="1">
                  <a:txBody>
                    <a:bodyPr/>
                    <a:lstStyle/>
                    <a:p>
                      <a:endParaRPr lang="en-US" dirty="0"/>
                    </a:p>
                  </a:txBody>
                  <a:tcPr/>
                </a:tc>
                <a:extLst>
                  <a:ext uri="{0D108BD9-81ED-4DB2-BD59-A6C34878D82A}">
                    <a16:rowId xmlns:a16="http://schemas.microsoft.com/office/drawing/2014/main" val="10000"/>
                  </a:ext>
                </a:extLst>
              </a:tr>
              <a:tr h="369928">
                <a:tc>
                  <a:txBody>
                    <a:bodyPr/>
                    <a:lstStyle/>
                    <a:p>
                      <a:pPr algn="ctr"/>
                      <a:r>
                        <a:rPr lang="en-US" dirty="0"/>
                        <a:t>Code</a:t>
                      </a:r>
                    </a:p>
                  </a:txBody>
                  <a:tcPr/>
                </a:tc>
                <a:tc>
                  <a:txBody>
                    <a:bodyPr/>
                    <a:lstStyle/>
                    <a:p>
                      <a:r>
                        <a:rPr lang="en-US" dirty="0"/>
                        <a:t>Description</a:t>
                      </a:r>
                    </a:p>
                  </a:txBody>
                  <a:tcPr/>
                </a:tc>
                <a:extLst>
                  <a:ext uri="{0D108BD9-81ED-4DB2-BD59-A6C34878D82A}">
                    <a16:rowId xmlns:a16="http://schemas.microsoft.com/office/drawing/2014/main" val="10001"/>
                  </a:ext>
                </a:extLst>
              </a:tr>
              <a:tr h="477824">
                <a:tc>
                  <a:txBody>
                    <a:bodyPr/>
                    <a:lstStyle/>
                    <a:p>
                      <a:pPr algn="ctr"/>
                      <a:r>
                        <a:rPr lang="en-US" sz="1400" dirty="0"/>
                        <a:t>Blank</a:t>
                      </a:r>
                    </a:p>
                  </a:txBody>
                  <a:tcPr/>
                </a:tc>
                <a:tc>
                  <a:txBody>
                    <a:bodyPr/>
                    <a:lstStyle/>
                    <a:p>
                      <a:r>
                        <a:rPr lang="en-US" sz="1400" dirty="0"/>
                        <a:t>IRS DRT</a:t>
                      </a:r>
                      <a:r>
                        <a:rPr lang="en-US" sz="1400" baseline="0" dirty="0"/>
                        <a:t> not available in the application method utilized by the student </a:t>
                      </a:r>
                      <a:r>
                        <a:rPr lang="en-US" sz="1100" baseline="0" dirty="0"/>
                        <a:t>(paper, EDE, FAA Access).</a:t>
                      </a:r>
                      <a:endParaRPr lang="en-US" sz="1100" dirty="0"/>
                    </a:p>
                  </a:txBody>
                  <a:tcPr/>
                </a:tc>
                <a:extLst>
                  <a:ext uri="{0D108BD9-81ED-4DB2-BD59-A6C34878D82A}">
                    <a16:rowId xmlns:a16="http://schemas.microsoft.com/office/drawing/2014/main" val="10002"/>
                  </a:ext>
                </a:extLst>
              </a:tr>
              <a:tr h="524065">
                <a:tc>
                  <a:txBody>
                    <a:bodyPr/>
                    <a:lstStyle/>
                    <a:p>
                      <a:pPr algn="ctr"/>
                      <a:r>
                        <a:rPr lang="en-US" sz="1400" dirty="0"/>
                        <a:t>00</a:t>
                      </a:r>
                    </a:p>
                  </a:txBody>
                  <a:tcPr/>
                </a:tc>
                <a:tc>
                  <a:txBody>
                    <a:bodyPr/>
                    <a:lstStyle/>
                    <a:p>
                      <a:r>
                        <a:rPr lang="en-US" sz="1400" dirty="0"/>
                        <a:t>Not eligible to use the IRS DRT and was therefore not presented with the option to use it in FAFSA</a:t>
                      </a:r>
                      <a:r>
                        <a:rPr lang="en-US" sz="1400" baseline="0" dirty="0"/>
                        <a:t> on the Web.</a:t>
                      </a:r>
                      <a:endParaRPr lang="en-US" sz="1400" dirty="0"/>
                    </a:p>
                  </a:txBody>
                  <a:tcPr/>
                </a:tc>
                <a:extLst>
                  <a:ext uri="{0D108BD9-81ED-4DB2-BD59-A6C34878D82A}">
                    <a16:rowId xmlns:a16="http://schemas.microsoft.com/office/drawing/2014/main" val="10003"/>
                  </a:ext>
                </a:extLst>
              </a:tr>
              <a:tr h="524065">
                <a:tc>
                  <a:txBody>
                    <a:bodyPr/>
                    <a:lstStyle/>
                    <a:p>
                      <a:pPr algn="ctr"/>
                      <a:r>
                        <a:rPr lang="en-US" sz="1400" dirty="0"/>
                        <a:t>01</a:t>
                      </a:r>
                    </a:p>
                  </a:txBody>
                  <a:tcPr/>
                </a:tc>
                <a:tc>
                  <a:txBody>
                    <a:bodyPr/>
                    <a:lstStyle/>
                    <a:p>
                      <a:r>
                        <a:rPr lang="en-US" sz="1400" dirty="0"/>
                        <a:t>Presented</a:t>
                      </a:r>
                      <a:r>
                        <a:rPr lang="en-US" sz="1400" baseline="0" dirty="0"/>
                        <a:t> with the option to use the IRS DRT in FAFSA on the Web and elected to use it, but did not transfer IRS data into the FAFSA.</a:t>
                      </a:r>
                      <a:endParaRPr lang="en-US" sz="1400" dirty="0"/>
                    </a:p>
                  </a:txBody>
                  <a:tcPr/>
                </a:tc>
                <a:extLst>
                  <a:ext uri="{0D108BD9-81ED-4DB2-BD59-A6C34878D82A}">
                    <a16:rowId xmlns:a16="http://schemas.microsoft.com/office/drawing/2014/main" val="10004"/>
                  </a:ext>
                </a:extLst>
              </a:tr>
              <a:tr h="524065">
                <a:tc>
                  <a:txBody>
                    <a:bodyPr/>
                    <a:lstStyle/>
                    <a:p>
                      <a:pPr algn="ctr"/>
                      <a:r>
                        <a:rPr lang="en-US" sz="1400" dirty="0"/>
                        <a:t>02</a:t>
                      </a:r>
                    </a:p>
                  </a:txBody>
                  <a:tcPr/>
                </a:tc>
                <a:tc>
                  <a:txBody>
                    <a:bodyPr/>
                    <a:lstStyle/>
                    <a:p>
                      <a:r>
                        <a:rPr lang="en-US" sz="1400" b="1" dirty="0"/>
                        <a:t>IRS</a:t>
                      </a:r>
                      <a:r>
                        <a:rPr lang="en-US" sz="1400" b="1" baseline="0" dirty="0"/>
                        <a:t> data was transferred from the IRS and was not changed by the user prior to submission of an application or correction.</a:t>
                      </a:r>
                      <a:endParaRPr lang="en-US" sz="1400" b="1" dirty="0"/>
                    </a:p>
                  </a:txBody>
                  <a:tcPr/>
                </a:tc>
                <a:extLst>
                  <a:ext uri="{0D108BD9-81ED-4DB2-BD59-A6C34878D82A}">
                    <a16:rowId xmlns:a16="http://schemas.microsoft.com/office/drawing/2014/main" val="10005"/>
                  </a:ext>
                </a:extLst>
              </a:tr>
              <a:tr h="524065">
                <a:tc>
                  <a:txBody>
                    <a:bodyPr/>
                    <a:lstStyle/>
                    <a:p>
                      <a:pPr algn="ctr"/>
                      <a:r>
                        <a:rPr lang="en-US" sz="1400" dirty="0"/>
                        <a:t>03</a:t>
                      </a:r>
                    </a:p>
                  </a:txBody>
                  <a:tcPr/>
                </a:tc>
                <a:tc>
                  <a:txBody>
                    <a:bodyPr/>
                    <a:lstStyle/>
                    <a:p>
                      <a:r>
                        <a:rPr lang="en-US" sz="1400" dirty="0"/>
                        <a:t>IRS data was transferred from the IRS and was changed by the user prior to submission of an application or correction.</a:t>
                      </a:r>
                    </a:p>
                  </a:txBody>
                  <a:tcPr/>
                </a:tc>
                <a:extLst>
                  <a:ext uri="{0D108BD9-81ED-4DB2-BD59-A6C34878D82A}">
                    <a16:rowId xmlns:a16="http://schemas.microsoft.com/office/drawing/2014/main" val="10006"/>
                  </a:ext>
                </a:extLst>
              </a:tr>
              <a:tr h="524065">
                <a:tc>
                  <a:txBody>
                    <a:bodyPr/>
                    <a:lstStyle/>
                    <a:p>
                      <a:pPr algn="ctr"/>
                      <a:r>
                        <a:rPr lang="en-US" sz="1400" dirty="0"/>
                        <a:t>04</a:t>
                      </a:r>
                    </a:p>
                  </a:txBody>
                  <a:tcPr/>
                </a:tc>
                <a:tc>
                  <a:txBody>
                    <a:bodyPr/>
                    <a:lstStyle/>
                    <a:p>
                      <a:r>
                        <a:rPr lang="en-US" sz="1400" dirty="0"/>
                        <a:t>IRS data was transferred</a:t>
                      </a:r>
                      <a:r>
                        <a:rPr lang="en-US" sz="1400" baseline="0" dirty="0"/>
                        <a:t> from the IRS and then changed by the user on a subsequent transaction.</a:t>
                      </a:r>
                      <a:endParaRPr lang="en-US" sz="1400" dirty="0"/>
                    </a:p>
                  </a:txBody>
                  <a:tcPr/>
                </a:tc>
                <a:extLst>
                  <a:ext uri="{0D108BD9-81ED-4DB2-BD59-A6C34878D82A}">
                    <a16:rowId xmlns:a16="http://schemas.microsoft.com/office/drawing/2014/main" val="10007"/>
                  </a:ext>
                </a:extLst>
              </a:tr>
              <a:tr h="524065">
                <a:tc>
                  <a:txBody>
                    <a:bodyPr/>
                    <a:lstStyle/>
                    <a:p>
                      <a:pPr algn="ctr"/>
                      <a:r>
                        <a:rPr lang="en-US" sz="1400" dirty="0"/>
                        <a:t>05</a:t>
                      </a:r>
                    </a:p>
                  </a:txBody>
                  <a:tcPr/>
                </a:tc>
                <a:tc>
                  <a:txBody>
                    <a:bodyPr/>
                    <a:lstStyle/>
                    <a:p>
                      <a:r>
                        <a:rPr lang="en-US" sz="1400" dirty="0"/>
                        <a:t>Presented with the option to use the IRS DRT in FAFSA on the Web,</a:t>
                      </a:r>
                      <a:r>
                        <a:rPr lang="en-US" sz="1400" baseline="0" dirty="0"/>
                        <a:t> but did not elect to use it.</a:t>
                      </a:r>
                      <a:endParaRPr lang="en-US" sz="1400" dirty="0"/>
                    </a:p>
                  </a:txBody>
                  <a:tcPr/>
                </a:tc>
                <a:extLst>
                  <a:ext uri="{0D108BD9-81ED-4DB2-BD59-A6C34878D82A}">
                    <a16:rowId xmlns:a16="http://schemas.microsoft.com/office/drawing/2014/main" val="10008"/>
                  </a:ext>
                </a:extLst>
              </a:tr>
              <a:tr h="524065">
                <a:tc>
                  <a:txBody>
                    <a:bodyPr/>
                    <a:lstStyle/>
                    <a:p>
                      <a:pPr algn="ctr"/>
                      <a:r>
                        <a:rPr lang="en-US" sz="1400" dirty="0"/>
                        <a:t>06</a:t>
                      </a:r>
                    </a:p>
                  </a:txBody>
                  <a:tcPr/>
                </a:tc>
                <a:tc>
                  <a:txBody>
                    <a:bodyPr/>
                    <a:lstStyle/>
                    <a:p>
                      <a:r>
                        <a:rPr lang="en-US" sz="1400" dirty="0"/>
                        <a:t>IRS data was transferred from the IRS, but a subsequent change made the student or parent ineligible</a:t>
                      </a:r>
                      <a:r>
                        <a:rPr lang="en-US" sz="1400" baseline="0" dirty="0"/>
                        <a:t> to use the IRS DRT.</a:t>
                      </a:r>
                      <a:endParaRPr lang="en-US" sz="1400" dirty="0"/>
                    </a:p>
                  </a:txBody>
                  <a:tcPr/>
                </a:tc>
                <a:extLst>
                  <a:ext uri="{0D108BD9-81ED-4DB2-BD59-A6C34878D82A}">
                    <a16:rowId xmlns:a16="http://schemas.microsoft.com/office/drawing/2014/main" val="10009"/>
                  </a:ext>
                </a:extLst>
              </a:tr>
              <a:tr h="524065">
                <a:tc>
                  <a:txBody>
                    <a:bodyPr/>
                    <a:lstStyle/>
                    <a:p>
                      <a:pPr algn="ctr"/>
                      <a:r>
                        <a:rPr lang="en-US" sz="1400" b="1" dirty="0"/>
                        <a:t>07** NEW</a:t>
                      </a:r>
                    </a:p>
                  </a:txBody>
                  <a:tcPr/>
                </a:tc>
                <a:tc>
                  <a:txBody>
                    <a:bodyPr/>
                    <a:lstStyle/>
                    <a:p>
                      <a:r>
                        <a:rPr lang="en-US" sz="1400" dirty="0"/>
                        <a:t>IRS data for the parent was transferred from the IRS, but the IRS indicated that the student or parent filed an amended tax return</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7370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804933"/>
              </p:ext>
            </p:extLst>
          </p:nvPr>
        </p:nvGraphicFramePr>
        <p:xfrm>
          <a:off x="381000" y="1600200"/>
          <a:ext cx="8534400" cy="5105402"/>
        </p:xfrm>
        <a:graphic>
          <a:graphicData uri="http://schemas.openxmlformats.org/drawingml/2006/table">
            <a:tbl>
              <a:tblPr firstRow="1" bandRow="1">
                <a:tableStyleId>{5C22544A-7EE6-4342-B048-85BDC9FD1C3A}</a:tableStyleId>
              </a:tblPr>
              <a:tblGrid>
                <a:gridCol w="1033020">
                  <a:extLst>
                    <a:ext uri="{9D8B030D-6E8A-4147-A177-3AD203B41FA5}">
                      <a16:colId xmlns:a16="http://schemas.microsoft.com/office/drawing/2014/main" val="20000"/>
                    </a:ext>
                  </a:extLst>
                </a:gridCol>
                <a:gridCol w="3622905">
                  <a:extLst>
                    <a:ext uri="{9D8B030D-6E8A-4147-A177-3AD203B41FA5}">
                      <a16:colId xmlns:a16="http://schemas.microsoft.com/office/drawing/2014/main" val="20001"/>
                    </a:ext>
                  </a:extLst>
                </a:gridCol>
                <a:gridCol w="3878475">
                  <a:extLst>
                    <a:ext uri="{9D8B030D-6E8A-4147-A177-3AD203B41FA5}">
                      <a16:colId xmlns:a16="http://schemas.microsoft.com/office/drawing/2014/main" val="20002"/>
                    </a:ext>
                  </a:extLst>
                </a:gridCol>
              </a:tblGrid>
              <a:tr h="373816">
                <a:tc>
                  <a:txBody>
                    <a:bodyPr/>
                    <a:lstStyle/>
                    <a:p>
                      <a:r>
                        <a:rPr lang="en-US" dirty="0"/>
                        <a:t>VALUE</a:t>
                      </a:r>
                    </a:p>
                  </a:txBody>
                  <a:tcPr/>
                </a:tc>
                <a:tc>
                  <a:txBody>
                    <a:bodyPr/>
                    <a:lstStyle/>
                    <a:p>
                      <a:r>
                        <a:rPr lang="en-US" dirty="0"/>
                        <a:t>Student IRS Display</a:t>
                      </a:r>
                      <a:r>
                        <a:rPr lang="en-US" baseline="0" dirty="0"/>
                        <a:t> Flag</a:t>
                      </a:r>
                      <a:endParaRPr lang="en-US" dirty="0"/>
                    </a:p>
                  </a:txBody>
                  <a:tcPr/>
                </a:tc>
                <a:tc>
                  <a:txBody>
                    <a:bodyPr/>
                    <a:lstStyle/>
                    <a:p>
                      <a:r>
                        <a:rPr lang="en-US" dirty="0"/>
                        <a:t>Parent IRS Display</a:t>
                      </a:r>
                      <a:r>
                        <a:rPr lang="en-US" baseline="0" dirty="0"/>
                        <a:t> Flag</a:t>
                      </a:r>
                      <a:endParaRPr lang="en-US" dirty="0"/>
                    </a:p>
                  </a:txBody>
                  <a:tcPr/>
                </a:tc>
                <a:extLst>
                  <a:ext uri="{0D108BD9-81ED-4DB2-BD59-A6C34878D82A}">
                    <a16:rowId xmlns:a16="http://schemas.microsoft.com/office/drawing/2014/main" val="10000"/>
                  </a:ext>
                </a:extLst>
              </a:tr>
              <a:tr h="952462">
                <a:tc>
                  <a:txBody>
                    <a:bodyPr/>
                    <a:lstStyle/>
                    <a:p>
                      <a:pPr algn="ctr"/>
                      <a:r>
                        <a:rPr lang="en-US" sz="1400" dirty="0"/>
                        <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Student skipped the income and asset questions – IRS DRT was not displayed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Dependent student has special circumstances or independent student skipped the parent questions – IRS DRT was not displayed</a:t>
                      </a:r>
                    </a:p>
                  </a:txBody>
                  <a:tcPr/>
                </a:tc>
                <a:extLst>
                  <a:ext uri="{0D108BD9-81ED-4DB2-BD59-A6C34878D82A}">
                    <a16:rowId xmlns:a16="http://schemas.microsoft.com/office/drawing/2014/main" val="10001"/>
                  </a:ext>
                </a:extLst>
              </a:tr>
              <a:tr h="522318">
                <a:tc>
                  <a:txBody>
                    <a:bodyPr/>
                    <a:lstStyle/>
                    <a:p>
                      <a:pPr algn="ctr"/>
                      <a:r>
                        <a:rPr lang="en-US" sz="1400" dirty="0"/>
                        <a:t>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IRS DRT was displayed to student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IRS DRT was displayed to parent</a:t>
                      </a:r>
                    </a:p>
                  </a:txBody>
                  <a:tcPr/>
                </a:tc>
                <a:extLst>
                  <a:ext uri="{0D108BD9-81ED-4DB2-BD59-A6C34878D82A}">
                    <a16:rowId xmlns:a16="http://schemas.microsoft.com/office/drawing/2014/main" val="10002"/>
                  </a:ext>
                </a:extLst>
              </a:tr>
              <a:tr h="737390">
                <a:tc>
                  <a:txBody>
                    <a:bodyPr/>
                    <a:lstStyle/>
                    <a:p>
                      <a:pPr algn="ctr"/>
                      <a:r>
                        <a:rPr lang="en-US" sz="1400" dirty="0"/>
                        <a:t>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Tax return filing status not equal to “Already completed” – IRS DRT was not displayed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Tax return filing status not equal to “Already completed” – IRS DRT was not displayed </a:t>
                      </a:r>
                    </a:p>
                  </a:txBody>
                  <a:tcPr/>
                </a:tc>
                <a:extLst>
                  <a:ext uri="{0D108BD9-81ED-4DB2-BD59-A6C34878D82A}">
                    <a16:rowId xmlns:a16="http://schemas.microsoft.com/office/drawing/2014/main" val="10003"/>
                  </a:ext>
                </a:extLst>
              </a:tr>
              <a:tr h="737390">
                <a:tc>
                  <a:txBody>
                    <a:bodyPr/>
                    <a:lstStyle/>
                    <a:p>
                      <a:pPr algn="ctr"/>
                      <a:r>
                        <a:rPr lang="en-US" sz="1400" dirty="0"/>
                        <a:t>D</a:t>
                      </a:r>
                    </a:p>
                  </a:txBody>
                  <a:tcPr/>
                </a:tc>
                <a:tc>
                  <a:txBody>
                    <a:bodyPr/>
                    <a:lstStyle/>
                    <a:p>
                      <a:r>
                        <a:rPr lang="en-US" sz="1400" b="0" i="0" u="none" strike="noStrike" kern="1200" baseline="0" dirty="0">
                          <a:solidFill>
                            <a:schemeClr val="dk1"/>
                          </a:solidFill>
                          <a:latin typeface="+mn-lt"/>
                          <a:ea typeface="+mn-ea"/>
                          <a:cs typeface="+mn-cs"/>
                        </a:rPr>
                        <a:t>Marital status date greater than or equal to January 2017 – IRS DRT was not displayed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Marital status date greater than or equal to January 2017 – IRS DRT was not displayed </a:t>
                      </a:r>
                    </a:p>
                  </a:txBody>
                  <a:tcPr/>
                </a:tc>
                <a:extLst>
                  <a:ext uri="{0D108BD9-81ED-4DB2-BD59-A6C34878D82A}">
                    <a16:rowId xmlns:a16="http://schemas.microsoft.com/office/drawing/2014/main" val="10004"/>
                  </a:ext>
                </a:extLst>
              </a:tr>
              <a:tr h="522318">
                <a:tc>
                  <a:txBody>
                    <a:bodyPr/>
                    <a:lstStyle/>
                    <a:p>
                      <a:pPr algn="ctr"/>
                      <a:r>
                        <a:rPr lang="en-US" sz="1400" dirty="0"/>
                        <a:t>E</a:t>
                      </a:r>
                    </a:p>
                  </a:txBody>
                  <a:tcPr/>
                </a:tc>
                <a:tc>
                  <a:txBody>
                    <a:bodyPr/>
                    <a:lstStyle/>
                    <a:p>
                      <a:r>
                        <a:rPr lang="en-US" sz="1400" b="0" i="0" u="none" strike="noStrike" kern="1200" baseline="0" dirty="0">
                          <a:solidFill>
                            <a:schemeClr val="dk1"/>
                          </a:solidFill>
                          <a:latin typeface="+mn-lt"/>
                          <a:ea typeface="+mn-ea"/>
                          <a:cs typeface="+mn-cs"/>
                        </a:rPr>
                        <a:t>First three digits of SSN are 666 – IRS DRT was not displayed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First three digits of SSN are 666 – IRS DRT was not displayed </a:t>
                      </a:r>
                    </a:p>
                  </a:txBody>
                  <a:tcPr/>
                </a:tc>
                <a:extLst>
                  <a:ext uri="{0D108BD9-81ED-4DB2-BD59-A6C34878D82A}">
                    <a16:rowId xmlns:a16="http://schemas.microsoft.com/office/drawing/2014/main" val="10005"/>
                  </a:ext>
                </a:extLst>
              </a:tr>
              <a:tr h="737390">
                <a:tc>
                  <a:txBody>
                    <a:bodyPr/>
                    <a:lstStyle/>
                    <a:p>
                      <a:pPr algn="ctr"/>
                      <a:r>
                        <a:rPr lang="en-US" sz="1400" dirty="0"/>
                        <a:t>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Not Applicable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Non-married parent or both married parents entered all zeroes in SSN – IRS DRT was not displayed</a:t>
                      </a:r>
                    </a:p>
                  </a:txBody>
                  <a:tcPr/>
                </a:tc>
                <a:extLst>
                  <a:ext uri="{0D108BD9-81ED-4DB2-BD59-A6C34878D82A}">
                    <a16:rowId xmlns:a16="http://schemas.microsoft.com/office/drawing/2014/main" val="10006"/>
                  </a:ext>
                </a:extLst>
              </a:tr>
              <a:tr h="522318">
                <a:tc>
                  <a:txBody>
                    <a:bodyPr/>
                    <a:lstStyle/>
                    <a:p>
                      <a:pPr algn="ctr"/>
                      <a:r>
                        <a:rPr lang="en-US" sz="1400" dirty="0"/>
                        <a:t>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Not Applicable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Neither married parent entered a valid SSN – IRS DRT was not displayed</a:t>
                      </a:r>
                    </a:p>
                  </a:txBody>
                  <a:tcP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54483678"/>
              </p:ext>
            </p:extLst>
          </p:nvPr>
        </p:nvGraphicFramePr>
        <p:xfrm>
          <a:off x="380999" y="1234440"/>
          <a:ext cx="8534401" cy="373816"/>
        </p:xfrm>
        <a:graphic>
          <a:graphicData uri="http://schemas.openxmlformats.org/drawingml/2006/table">
            <a:tbl>
              <a:tblPr firstRow="1" bandRow="1">
                <a:tableStyleId>{5C22544A-7EE6-4342-B048-85BDC9FD1C3A}</a:tableStyleId>
              </a:tblPr>
              <a:tblGrid>
                <a:gridCol w="8534401">
                  <a:extLst>
                    <a:ext uri="{9D8B030D-6E8A-4147-A177-3AD203B41FA5}">
                      <a16:colId xmlns:a16="http://schemas.microsoft.com/office/drawing/2014/main" val="20000"/>
                    </a:ext>
                  </a:extLst>
                </a:gridCol>
              </a:tblGrid>
              <a:tr h="373816">
                <a:tc>
                  <a:txBody>
                    <a:bodyPr/>
                    <a:lstStyle/>
                    <a:p>
                      <a:r>
                        <a:rPr lang="en-US" dirty="0"/>
                        <a:t>2018–2019 Display Flag Values (some</a:t>
                      </a:r>
                      <a:r>
                        <a:rPr lang="en-US" baseline="0" dirty="0"/>
                        <a:t> have changed)</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409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Data Retrieval Process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126804084"/>
              </p:ext>
            </p:extLst>
          </p:nvPr>
        </p:nvGraphicFramePr>
        <p:xfrm>
          <a:off x="381000" y="1658620"/>
          <a:ext cx="8458200" cy="4894581"/>
        </p:xfrm>
        <a:graphic>
          <a:graphicData uri="http://schemas.openxmlformats.org/drawingml/2006/table">
            <a:tbl>
              <a:tblPr firstRow="1" bandRow="1">
                <a:tableStyleId>{5C22544A-7EE6-4342-B048-85BDC9FD1C3A}</a:tableStyleId>
              </a:tblPr>
              <a:tblGrid>
                <a:gridCol w="806868">
                  <a:extLst>
                    <a:ext uri="{9D8B030D-6E8A-4147-A177-3AD203B41FA5}">
                      <a16:colId xmlns:a16="http://schemas.microsoft.com/office/drawing/2014/main" val="20000"/>
                    </a:ext>
                  </a:extLst>
                </a:gridCol>
                <a:gridCol w="3811754">
                  <a:extLst>
                    <a:ext uri="{9D8B030D-6E8A-4147-A177-3AD203B41FA5}">
                      <a16:colId xmlns:a16="http://schemas.microsoft.com/office/drawing/2014/main" val="20001"/>
                    </a:ext>
                  </a:extLst>
                </a:gridCol>
                <a:gridCol w="3839578">
                  <a:extLst>
                    <a:ext uri="{9D8B030D-6E8A-4147-A177-3AD203B41FA5}">
                      <a16:colId xmlns:a16="http://schemas.microsoft.com/office/drawing/2014/main" val="20002"/>
                    </a:ext>
                  </a:extLst>
                </a:gridCol>
              </a:tblGrid>
              <a:tr h="619567">
                <a:tc>
                  <a:txBody>
                    <a:bodyPr/>
                    <a:lstStyle/>
                    <a:p>
                      <a:r>
                        <a:rPr lang="en-US" sz="1700" dirty="0"/>
                        <a:t>Value</a:t>
                      </a:r>
                    </a:p>
                  </a:txBody>
                  <a:tcPr/>
                </a:tc>
                <a:tc>
                  <a:txBody>
                    <a:bodyPr/>
                    <a:lstStyle/>
                    <a:p>
                      <a:r>
                        <a:rPr lang="en-US" sz="1700" dirty="0"/>
                        <a:t>Student IRS Display</a:t>
                      </a:r>
                      <a:r>
                        <a:rPr lang="en-US" sz="1700" baseline="0" dirty="0"/>
                        <a:t> Flag</a:t>
                      </a:r>
                      <a:endParaRPr lang="en-US" sz="1700" dirty="0"/>
                    </a:p>
                  </a:txBody>
                  <a:tcPr/>
                </a:tc>
                <a:tc>
                  <a:txBody>
                    <a:bodyPr/>
                    <a:lstStyle/>
                    <a:p>
                      <a:r>
                        <a:rPr lang="en-US" sz="1700" dirty="0"/>
                        <a:t>Parent IRS Display</a:t>
                      </a:r>
                      <a:r>
                        <a:rPr lang="en-US" sz="1700" baseline="0" dirty="0"/>
                        <a:t> Flag</a:t>
                      </a:r>
                      <a:endParaRPr lang="en-US" sz="1700" dirty="0"/>
                    </a:p>
                  </a:txBody>
                  <a:tcPr/>
                </a:tc>
                <a:extLst>
                  <a:ext uri="{0D108BD9-81ED-4DB2-BD59-A6C34878D82A}">
                    <a16:rowId xmlns:a16="http://schemas.microsoft.com/office/drawing/2014/main" val="10000"/>
                  </a:ext>
                </a:extLst>
              </a:tr>
              <a:tr h="495654">
                <a:tc>
                  <a:txBody>
                    <a:bodyPr/>
                    <a:lstStyle/>
                    <a:p>
                      <a:pPr algn="ctr"/>
                      <a:r>
                        <a:rPr lang="en-US" sz="1300" strike="sngStrike" baseline="0" dirty="0"/>
                        <a:t>H</a:t>
                      </a:r>
                    </a:p>
                  </a:txBody>
                  <a:tcPr/>
                </a:tc>
                <a:tc>
                  <a:txBody>
                    <a:bodyPr/>
                    <a:lstStyle/>
                    <a:p>
                      <a:r>
                        <a:rPr lang="en-US" sz="1300" strike="sngStrike" baseline="0" dirty="0"/>
                        <a:t>Student amended his/her tax return – IRS DRT was not displayed</a:t>
                      </a:r>
                    </a:p>
                  </a:txBody>
                  <a:tcPr/>
                </a:tc>
                <a:tc>
                  <a:txBody>
                    <a:bodyPr/>
                    <a:lstStyle/>
                    <a:p>
                      <a:r>
                        <a:rPr lang="en-US" sz="1300" strike="sngStrike" baseline="0" dirty="0"/>
                        <a:t>Parent amended his/her tax return – IRS DRT was not displayed</a:t>
                      </a:r>
                    </a:p>
                  </a:txBody>
                  <a:tcPr/>
                </a:tc>
                <a:extLst>
                  <a:ext uri="{0D108BD9-81ED-4DB2-BD59-A6C34878D82A}">
                    <a16:rowId xmlns:a16="http://schemas.microsoft.com/office/drawing/2014/main" val="10001"/>
                  </a:ext>
                </a:extLst>
              </a:tr>
              <a:tr h="495654">
                <a:tc>
                  <a:txBody>
                    <a:bodyPr/>
                    <a:lstStyle/>
                    <a:p>
                      <a:pPr algn="ctr"/>
                      <a:r>
                        <a:rPr lang="en-US" sz="1300" dirty="0"/>
                        <a:t>J</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dk1"/>
                          </a:solidFill>
                          <a:latin typeface="+mn-lt"/>
                          <a:ea typeface="+mn-ea"/>
                          <a:cs typeface="+mn-cs"/>
                        </a:rPr>
                        <a:t>Student filed a Puerto Rican or foreign tax return – IRS DRT was not displayed </a:t>
                      </a:r>
                      <a:endParaRPr lang="en-US" sz="1300" dirty="0"/>
                    </a:p>
                  </a:txBody>
                  <a:tcPr/>
                </a:tc>
                <a:tc>
                  <a:txBody>
                    <a:bodyPr/>
                    <a:lstStyle/>
                    <a:p>
                      <a:r>
                        <a:rPr lang="en-US" sz="1300" b="0" i="0" u="none" strike="noStrike" kern="1200" baseline="0" dirty="0">
                          <a:solidFill>
                            <a:schemeClr val="dk1"/>
                          </a:solidFill>
                          <a:latin typeface="+mn-lt"/>
                          <a:ea typeface="+mn-ea"/>
                          <a:cs typeface="+mn-cs"/>
                        </a:rPr>
                        <a:t>Parent filed a Puerto Rican or foreign tax return – IRS DRT was not displayed </a:t>
                      </a:r>
                      <a:endParaRPr lang="en-US" sz="1300" dirty="0"/>
                    </a:p>
                  </a:txBody>
                  <a:tcPr/>
                </a:tc>
                <a:extLst>
                  <a:ext uri="{0D108BD9-81ED-4DB2-BD59-A6C34878D82A}">
                    <a16:rowId xmlns:a16="http://schemas.microsoft.com/office/drawing/2014/main" val="10002"/>
                  </a:ext>
                </a:extLst>
              </a:tr>
              <a:tr h="697013">
                <a:tc>
                  <a:txBody>
                    <a:bodyPr/>
                    <a:lstStyle/>
                    <a:p>
                      <a:pPr algn="ctr"/>
                      <a:r>
                        <a:rPr lang="en-US" sz="1300" dirty="0"/>
                        <a:t>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dk1"/>
                          </a:solidFill>
                          <a:latin typeface="+mn-lt"/>
                          <a:ea typeface="+mn-ea"/>
                          <a:cs typeface="+mn-cs"/>
                        </a:rPr>
                        <a:t>Student is married and tax return filing status is married filed separate return – IRS DRT was not displayed 	</a:t>
                      </a:r>
                    </a:p>
                  </a:txBody>
                  <a:tcPr/>
                </a:tc>
                <a:tc>
                  <a:txBody>
                    <a:bodyPr/>
                    <a:lstStyle/>
                    <a:p>
                      <a:r>
                        <a:rPr lang="en-US" sz="1300" b="0" i="0" u="none" strike="noStrike" kern="1200" baseline="0" dirty="0">
                          <a:solidFill>
                            <a:schemeClr val="dk1"/>
                          </a:solidFill>
                          <a:latin typeface="+mn-lt"/>
                          <a:ea typeface="+mn-ea"/>
                          <a:cs typeface="+mn-cs"/>
                        </a:rPr>
                        <a:t>Parents are married and tax return filing status is married filed separate return – IRS DRT was not displayed </a:t>
                      </a:r>
                      <a:endParaRPr lang="en-US" sz="1300" dirty="0"/>
                    </a:p>
                  </a:txBody>
                  <a:tcPr/>
                </a:tc>
                <a:extLst>
                  <a:ext uri="{0D108BD9-81ED-4DB2-BD59-A6C34878D82A}">
                    <a16:rowId xmlns:a16="http://schemas.microsoft.com/office/drawing/2014/main" val="10003"/>
                  </a:ext>
                </a:extLst>
              </a:tr>
              <a:tr h="697013">
                <a:tc>
                  <a:txBody>
                    <a:bodyPr/>
                    <a:lstStyle/>
                    <a:p>
                      <a:pPr algn="ctr"/>
                      <a:r>
                        <a:rPr lang="en-US" sz="1300" dirty="0"/>
                        <a:t>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dk1"/>
                          </a:solidFill>
                          <a:latin typeface="+mn-lt"/>
                          <a:ea typeface="+mn-ea"/>
                          <a:cs typeface="+mn-cs"/>
                        </a:rPr>
                        <a:t>Student is married and tax return filing status is head of household – IRS DRT was not displayed 	</a:t>
                      </a:r>
                    </a:p>
                  </a:txBody>
                  <a:tcPr/>
                </a:tc>
                <a:tc>
                  <a:txBody>
                    <a:bodyPr/>
                    <a:lstStyle/>
                    <a:p>
                      <a:r>
                        <a:rPr lang="en-US" sz="1300" b="0" i="0" u="none" strike="noStrike" kern="1200" baseline="0" dirty="0">
                          <a:solidFill>
                            <a:schemeClr val="dk1"/>
                          </a:solidFill>
                          <a:latin typeface="+mn-lt"/>
                          <a:ea typeface="+mn-ea"/>
                          <a:cs typeface="+mn-cs"/>
                        </a:rPr>
                        <a:t>Parents are married and tax return filing status is head of household – IRS DRT was not displayed </a:t>
                      </a:r>
                      <a:endParaRPr lang="en-US" sz="1300" dirty="0"/>
                    </a:p>
                  </a:txBody>
                  <a:tcPr/>
                </a:tc>
                <a:extLst>
                  <a:ext uri="{0D108BD9-81ED-4DB2-BD59-A6C34878D82A}">
                    <a16:rowId xmlns:a16="http://schemas.microsoft.com/office/drawing/2014/main" val="10004"/>
                  </a:ext>
                </a:extLst>
              </a:tr>
              <a:tr h="697013">
                <a:tc>
                  <a:txBody>
                    <a:bodyPr/>
                    <a:lstStyle/>
                    <a:p>
                      <a:pPr algn="ctr"/>
                      <a:r>
                        <a:rPr lang="en-US" sz="1300" dirty="0"/>
                        <a:t>M</a:t>
                      </a:r>
                    </a:p>
                  </a:txBody>
                  <a:tcPr/>
                </a:tc>
                <a:tc>
                  <a:txBody>
                    <a:bodyPr/>
                    <a:lstStyle/>
                    <a:p>
                      <a:r>
                        <a:rPr lang="en-US" sz="1300" dirty="0"/>
                        <a:t>Conflict between the student’s marital status and tax return filing status – IRS DRT was not displayed</a:t>
                      </a:r>
                    </a:p>
                  </a:txBody>
                  <a:tcPr/>
                </a:tc>
                <a:tc>
                  <a:txBody>
                    <a:bodyPr/>
                    <a:lstStyle/>
                    <a:p>
                      <a:r>
                        <a:rPr lang="en-US" sz="1300" dirty="0"/>
                        <a:t>Conflict between the parents’ marital status and tax return filing status – IRS DRT was not displayed</a:t>
                      </a:r>
                    </a:p>
                  </a:txBody>
                  <a:tcPr/>
                </a:tc>
                <a:extLst>
                  <a:ext uri="{0D108BD9-81ED-4DB2-BD59-A6C34878D82A}">
                    <a16:rowId xmlns:a16="http://schemas.microsoft.com/office/drawing/2014/main" val="10005"/>
                  </a:ext>
                </a:extLst>
              </a:tr>
              <a:tr h="697013">
                <a:tc>
                  <a:txBody>
                    <a:bodyPr/>
                    <a:lstStyle/>
                    <a:p>
                      <a:pPr algn="ctr"/>
                      <a:r>
                        <a:rPr lang="en-US" sz="1300" dirty="0"/>
                        <a:t>N</a:t>
                      </a:r>
                    </a:p>
                  </a:txBody>
                  <a:tcPr/>
                </a:tc>
                <a:tc>
                  <a:txBody>
                    <a:bodyPr/>
                    <a:lstStyle/>
                    <a:p>
                      <a:r>
                        <a:rPr lang="en-US" sz="1300" dirty="0"/>
                        <a:t>Not Applicable</a:t>
                      </a:r>
                    </a:p>
                  </a:txBody>
                  <a:tcPr/>
                </a:tc>
                <a:tc>
                  <a:txBody>
                    <a:bodyPr/>
                    <a:lstStyle/>
                    <a:p>
                      <a:r>
                        <a:rPr lang="en-US" sz="1300" dirty="0"/>
                        <a:t>Parents’ marital status is unmarried</a:t>
                      </a:r>
                      <a:r>
                        <a:rPr lang="en-US" sz="1300" baseline="0" dirty="0"/>
                        <a:t> and both parents living together – IRS DRT was not displayed</a:t>
                      </a:r>
                      <a:endParaRPr lang="en-US" sz="1300" dirty="0"/>
                    </a:p>
                  </a:txBody>
                  <a:tcPr/>
                </a:tc>
                <a:extLst>
                  <a:ext uri="{0D108BD9-81ED-4DB2-BD59-A6C34878D82A}">
                    <a16:rowId xmlns:a16="http://schemas.microsoft.com/office/drawing/2014/main" val="10006"/>
                  </a:ext>
                </a:extLst>
              </a:tr>
              <a:tr h="495654">
                <a:tc>
                  <a:txBody>
                    <a:bodyPr/>
                    <a:lstStyle/>
                    <a:p>
                      <a:pPr algn="ctr"/>
                      <a:r>
                        <a:rPr lang="en-US" sz="1300" dirty="0"/>
                        <a:t>Blank</a:t>
                      </a:r>
                    </a:p>
                  </a:txBody>
                  <a:tcPr/>
                </a:tc>
                <a:tc>
                  <a:txBody>
                    <a:bodyPr/>
                    <a:lstStyle/>
                    <a:p>
                      <a:r>
                        <a:rPr lang="en-US" sz="1300" dirty="0"/>
                        <a:t>IRS DRT not available (for example, paper, EDE, or FAA Access)</a:t>
                      </a:r>
                    </a:p>
                  </a:txBody>
                  <a:tcPr/>
                </a:tc>
                <a:tc>
                  <a:txBody>
                    <a:bodyPr/>
                    <a:lstStyle/>
                    <a:p>
                      <a:r>
                        <a:rPr lang="en-US" sz="1300" dirty="0"/>
                        <a:t>IRS DRT not available (for example, paper, EDE, or FAA Access)</a:t>
                      </a:r>
                    </a:p>
                  </a:txBody>
                  <a:tcP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59381745"/>
              </p:ext>
            </p:extLst>
          </p:nvPr>
        </p:nvGraphicFramePr>
        <p:xfrm>
          <a:off x="381000" y="1277619"/>
          <a:ext cx="8458200" cy="376903"/>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000"/>
                    </a:ext>
                  </a:extLst>
                </a:gridCol>
              </a:tblGrid>
              <a:tr h="376903">
                <a:tc>
                  <a:txBody>
                    <a:bodyPr/>
                    <a:lstStyle/>
                    <a:p>
                      <a:r>
                        <a:rPr lang="en-US" dirty="0"/>
                        <a:t>2018–2019 Display Flag Values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027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8686800" cy="1143000"/>
          </a:xfrm>
        </p:spPr>
        <p:txBody>
          <a:bodyPr>
            <a:normAutofit/>
          </a:bodyPr>
          <a:lstStyle/>
          <a:p>
            <a:r>
              <a:rPr lang="en-US" dirty="0">
                <a:latin typeface="Times New Roman" panose="02020603050405020304" pitchFamily="18" charset="0"/>
                <a:cs typeface="Times New Roman" panose="02020603050405020304" pitchFamily="18" charset="0"/>
              </a:rPr>
              <a:t>IRS Tax transcript/Tax Return Changes</a:t>
            </a:r>
          </a:p>
        </p:txBody>
      </p:sp>
      <p:sp>
        <p:nvSpPr>
          <p:cNvPr id="3" name="Content Placeholder 2"/>
          <p:cNvSpPr>
            <a:spLocks noGrp="1"/>
          </p:cNvSpPr>
          <p:nvPr>
            <p:ph idx="1"/>
          </p:nvPr>
        </p:nvSpPr>
        <p:spPr>
          <a:xfrm>
            <a:off x="228600" y="1676400"/>
            <a:ext cx="8458200" cy="4867584"/>
          </a:xfrm>
        </p:spPr>
        <p:txBody>
          <a:bodyPr>
            <a:noAutofit/>
          </a:bodyPr>
          <a:lstStyle/>
          <a:p>
            <a:pPr>
              <a:buFont typeface="Wingdings" pitchFamily="2" charset="2"/>
              <a:buChar char="§"/>
              <a:defRPr/>
            </a:pPr>
            <a:r>
              <a:rPr lang="en-US" altLang="en-US" sz="2600" dirty="0">
                <a:solidFill>
                  <a:schemeClr val="bg1"/>
                </a:solidFill>
                <a:latin typeface="Times New Roman" panose="02020603050405020304" pitchFamily="18" charset="0"/>
                <a:cs typeface="Times New Roman" panose="02020603050405020304" pitchFamily="18" charset="0"/>
              </a:rPr>
              <a:t>EA posted January 9, 2019 on IFAP</a:t>
            </a:r>
          </a:p>
          <a:p>
            <a:pPr>
              <a:buFont typeface="Wingdings" pitchFamily="2" charset="2"/>
              <a:buChar char="§"/>
              <a:defRPr/>
            </a:pPr>
            <a:r>
              <a:rPr lang="en-US" altLang="en-US" sz="2600" dirty="0">
                <a:solidFill>
                  <a:schemeClr val="bg1"/>
                </a:solidFill>
                <a:latin typeface="Times New Roman" panose="02020603050405020304" pitchFamily="18" charset="0"/>
                <a:cs typeface="Times New Roman" panose="02020603050405020304" pitchFamily="18" charset="0"/>
              </a:rPr>
              <a:t>Changes to 2018/2019 &amp; 2019/2020 Verification Requirements</a:t>
            </a:r>
          </a:p>
          <a:p>
            <a:pPr>
              <a:buFont typeface="Wingdings" pitchFamily="2" charset="2"/>
              <a:buChar char="§"/>
              <a:defRPr/>
            </a:pPr>
            <a:r>
              <a:rPr lang="en-US" altLang="en-US" sz="2600" dirty="0">
                <a:solidFill>
                  <a:schemeClr val="bg1"/>
                </a:solidFill>
                <a:latin typeface="Times New Roman" panose="02020603050405020304" pitchFamily="18" charset="0"/>
                <a:cs typeface="Times New Roman" panose="02020603050405020304" pitchFamily="18" charset="0"/>
              </a:rPr>
              <a:t>Institutions may not accept </a:t>
            </a:r>
            <a:r>
              <a:rPr lang="en-US" altLang="en-US" sz="2600" dirty="0">
                <a:solidFill>
                  <a:schemeClr val="tx1"/>
                </a:solidFill>
                <a:latin typeface="Times New Roman" panose="02020603050405020304" pitchFamily="18" charset="0"/>
                <a:cs typeface="Times New Roman" panose="02020603050405020304" pitchFamily="18" charset="0"/>
              </a:rPr>
              <a:t>SIGNED COPIES</a:t>
            </a:r>
            <a:r>
              <a:rPr lang="en-US" altLang="en-US" sz="2600" dirty="0">
                <a:solidFill>
                  <a:schemeClr val="bg1"/>
                </a:solidFill>
                <a:latin typeface="Times New Roman" panose="02020603050405020304" pitchFamily="18" charset="0"/>
                <a:cs typeface="Times New Roman" panose="02020603050405020304" pitchFamily="18" charset="0"/>
              </a:rPr>
              <a:t> of 2016 or 2017 Income Tax Returns</a:t>
            </a:r>
          </a:p>
          <a:p>
            <a:pPr>
              <a:buFont typeface="Wingdings" pitchFamily="2" charset="2"/>
              <a:buChar char="§"/>
              <a:defRPr/>
            </a:pPr>
            <a:r>
              <a:rPr lang="en-US" altLang="en-US" sz="2600" dirty="0">
                <a:solidFill>
                  <a:schemeClr val="bg1"/>
                </a:solidFill>
                <a:latin typeface="Times New Roman" panose="02020603050405020304" pitchFamily="18" charset="0"/>
                <a:cs typeface="Times New Roman" panose="02020603050405020304" pitchFamily="18" charset="0"/>
              </a:rPr>
              <a:t>Tax account information obtained from the IRS through the Internal Revenue Service Data Retrieval Tool (IRS DRT) that has not been changed and a transcript from the IRS or other tax authorities continues to be acceptable documentation</a:t>
            </a:r>
          </a:p>
          <a:p>
            <a:pPr>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This guidance is effective for all verifications conducted on or after January 9, 2019, regardless of FAFSA processing date</a:t>
            </a:r>
            <a:endParaRPr lang="en-US" altLang="en-US" dirty="0">
              <a:latin typeface="Arial" charset="0"/>
              <a:cs typeface="Arial" charset="0"/>
            </a:endParaRPr>
          </a:p>
        </p:txBody>
      </p:sp>
    </p:spTree>
    <p:extLst>
      <p:ext uri="{BB962C8B-B14F-4D97-AF65-F5344CB8AC3E}">
        <p14:creationId xmlns:p14="http://schemas.microsoft.com/office/powerpoint/2010/main" val="1732173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8686800" cy="1143000"/>
          </a:xfrm>
        </p:spPr>
        <p:txBody>
          <a:bodyPr>
            <a:normAutofit/>
          </a:bodyPr>
          <a:lstStyle/>
          <a:p>
            <a:r>
              <a:rPr lang="en-US" dirty="0">
                <a:latin typeface="Times New Roman" panose="02020603050405020304" pitchFamily="18" charset="0"/>
                <a:cs typeface="Times New Roman" panose="02020603050405020304" pitchFamily="18" charset="0"/>
              </a:rPr>
              <a:t>Who’s Signature is required?</a:t>
            </a:r>
          </a:p>
        </p:txBody>
      </p:sp>
      <p:sp>
        <p:nvSpPr>
          <p:cNvPr id="3" name="Content Placeholder 2"/>
          <p:cNvSpPr>
            <a:spLocks noGrp="1"/>
          </p:cNvSpPr>
          <p:nvPr>
            <p:ph idx="1"/>
          </p:nvPr>
        </p:nvSpPr>
        <p:spPr>
          <a:xfrm>
            <a:off x="228600" y="1295400"/>
            <a:ext cx="8458200" cy="4867584"/>
          </a:xfrm>
        </p:spPr>
        <p:txBody>
          <a:bodyPr>
            <a:noAutofit/>
          </a:bodyPr>
          <a:lstStyle/>
          <a:p>
            <a:pPr>
              <a:buFont typeface="Wingdings" pitchFamily="2" charset="2"/>
              <a:buChar char="§"/>
              <a:defRPr/>
            </a:pPr>
            <a:r>
              <a:rPr lang="en-US" altLang="en-US" sz="2600" dirty="0">
                <a:solidFill>
                  <a:schemeClr val="bg1"/>
                </a:solidFill>
                <a:latin typeface="Times New Roman" panose="02020603050405020304" pitchFamily="18" charset="0"/>
                <a:cs typeface="Times New Roman" panose="02020603050405020304" pitchFamily="18" charset="0"/>
              </a:rPr>
              <a:t>EA posted January 9, 2019 on IFAP</a:t>
            </a:r>
          </a:p>
          <a:p>
            <a:pPr>
              <a:buFont typeface="Wingdings" pitchFamily="2" charset="2"/>
              <a:buChar char="§"/>
              <a:defRPr/>
            </a:pPr>
            <a:r>
              <a:rPr lang="en-US" altLang="en-US" sz="2600" dirty="0">
                <a:solidFill>
                  <a:schemeClr val="bg1"/>
                </a:solidFill>
                <a:latin typeface="Times New Roman" panose="02020603050405020304" pitchFamily="18" charset="0"/>
                <a:cs typeface="Times New Roman" panose="02020603050405020304" pitchFamily="18" charset="0"/>
              </a:rPr>
              <a:t>Changes to 2018/2019 &amp; 2019/2020 Verification Requirements</a:t>
            </a:r>
          </a:p>
          <a:p>
            <a:pPr>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The copy of the tax return must be signed by the tax filer </a:t>
            </a:r>
            <a:r>
              <a:rPr lang="en-US" altLang="en-US" sz="2400" b="1" dirty="0">
                <a:solidFill>
                  <a:schemeClr val="bg1"/>
                </a:solidFill>
                <a:latin typeface="Times New Roman" panose="02020603050405020304" pitchFamily="18" charset="0"/>
                <a:cs typeface="Times New Roman" panose="02020603050405020304" pitchFamily="18" charset="0"/>
              </a:rPr>
              <a:t>or</a:t>
            </a:r>
            <a:r>
              <a:rPr lang="en-US" altLang="en-US" sz="2400" dirty="0">
                <a:solidFill>
                  <a:schemeClr val="bg1"/>
                </a:solidFill>
                <a:latin typeface="Times New Roman" panose="02020603050405020304" pitchFamily="18" charset="0"/>
                <a:cs typeface="Times New Roman" panose="02020603050405020304" pitchFamily="18" charset="0"/>
              </a:rPr>
              <a:t> contain the necessary tax preparer information (noted below). When the student's tax return is used, it must be signed by the student (or spouse) </a:t>
            </a:r>
            <a:r>
              <a:rPr lang="en-US" altLang="en-US" sz="2400" b="1" dirty="0">
                <a:solidFill>
                  <a:schemeClr val="bg1"/>
                </a:solidFill>
                <a:latin typeface="Times New Roman" panose="02020603050405020304" pitchFamily="18" charset="0"/>
                <a:cs typeface="Times New Roman" panose="02020603050405020304" pitchFamily="18" charset="0"/>
              </a:rPr>
              <a:t>or</a:t>
            </a:r>
            <a:r>
              <a:rPr lang="en-US" altLang="en-US" sz="2400" dirty="0">
                <a:solidFill>
                  <a:schemeClr val="bg1"/>
                </a:solidFill>
                <a:latin typeface="Times New Roman" panose="02020603050405020304" pitchFamily="18" charset="0"/>
                <a:cs typeface="Times New Roman" panose="02020603050405020304" pitchFamily="18" charset="0"/>
              </a:rPr>
              <a:t> contain the tax preparer's information. When the parent's tax return is used, it must be signed by at least one parent </a:t>
            </a:r>
            <a:r>
              <a:rPr lang="en-US" altLang="en-US" sz="2400" b="1" dirty="0">
                <a:solidFill>
                  <a:schemeClr val="bg1"/>
                </a:solidFill>
                <a:latin typeface="Times New Roman" panose="02020603050405020304" pitchFamily="18" charset="0"/>
                <a:cs typeface="Times New Roman" panose="02020603050405020304" pitchFamily="18" charset="0"/>
              </a:rPr>
              <a:t>or</a:t>
            </a:r>
            <a:r>
              <a:rPr lang="en-US" altLang="en-US" sz="2400" dirty="0">
                <a:solidFill>
                  <a:schemeClr val="bg1"/>
                </a:solidFill>
                <a:latin typeface="Times New Roman" panose="02020603050405020304" pitchFamily="18" charset="0"/>
                <a:cs typeface="Times New Roman" panose="02020603050405020304" pitchFamily="18" charset="0"/>
              </a:rPr>
              <a:t> contain the tax preparer's information.</a:t>
            </a:r>
          </a:p>
        </p:txBody>
      </p:sp>
    </p:spTree>
    <p:extLst>
      <p:ext uri="{BB962C8B-B14F-4D97-AF65-F5344CB8AC3E}">
        <p14:creationId xmlns:p14="http://schemas.microsoft.com/office/powerpoint/2010/main" val="321816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8686800" cy="1143000"/>
          </a:xfrm>
        </p:spPr>
        <p:txBody>
          <a:bodyPr>
            <a:normAutofit/>
          </a:bodyPr>
          <a:lstStyle/>
          <a:p>
            <a:r>
              <a:rPr lang="en-US" dirty="0">
                <a:latin typeface="Times New Roman" panose="02020603050405020304" pitchFamily="18" charset="0"/>
                <a:cs typeface="Times New Roman" panose="02020603050405020304" pitchFamily="18" charset="0"/>
              </a:rPr>
              <a:t>Who’s Signature is required?</a:t>
            </a:r>
          </a:p>
        </p:txBody>
      </p:sp>
      <p:sp>
        <p:nvSpPr>
          <p:cNvPr id="3" name="Content Placeholder 2"/>
          <p:cNvSpPr>
            <a:spLocks noGrp="1"/>
          </p:cNvSpPr>
          <p:nvPr>
            <p:ph idx="1"/>
          </p:nvPr>
        </p:nvSpPr>
        <p:spPr>
          <a:xfrm>
            <a:off x="228600" y="1484811"/>
            <a:ext cx="8458200" cy="4867584"/>
          </a:xfrm>
        </p:spPr>
        <p:txBody>
          <a:bodyPr>
            <a:noAutofit/>
          </a:bodyPr>
          <a:lstStyle/>
          <a:p>
            <a:pPr>
              <a:buFont typeface="Wingdings" pitchFamily="2" charset="2"/>
              <a:buChar char="§"/>
              <a:defRPr/>
            </a:pPr>
            <a:r>
              <a:rPr lang="en-US" altLang="en-US" sz="2800" dirty="0">
                <a:solidFill>
                  <a:schemeClr val="bg1"/>
                </a:solidFill>
                <a:latin typeface="Times New Roman" panose="02020603050405020304" pitchFamily="18" charset="0"/>
                <a:cs typeface="Times New Roman" panose="02020603050405020304" pitchFamily="18" charset="0"/>
              </a:rPr>
              <a:t>Example of Tax Preparer’s Information  </a:t>
            </a:r>
          </a:p>
          <a:p>
            <a:pPr>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Tax Preparer's Information: If completed by a tax preparer or tax professional, under 34 CFR 668.57(a)(7), the school can accept a copy of the tax return that:</a:t>
            </a:r>
          </a:p>
          <a:p>
            <a:pPr lvl="1">
              <a:buFont typeface="Wingdings" pitchFamily="2" charset="2"/>
              <a:buChar char="§"/>
              <a:defRPr/>
            </a:pPr>
            <a:r>
              <a:rPr lang="en-US" altLang="en-US" sz="2000" dirty="0">
                <a:solidFill>
                  <a:schemeClr val="bg1"/>
                </a:solidFill>
                <a:latin typeface="Times New Roman" panose="02020603050405020304" pitchFamily="18" charset="0"/>
                <a:cs typeface="Times New Roman" panose="02020603050405020304" pitchFamily="18" charset="0"/>
              </a:rPr>
              <a:t>Includes the tax preparer’s Social Security Number (SSN), Employer Identification Number (EIN), or Preparer Tax Identification Number (PTIN); and</a:t>
            </a:r>
          </a:p>
          <a:p>
            <a:pPr lvl="1">
              <a:buFont typeface="Wingdings" pitchFamily="2" charset="2"/>
              <a:buChar char="§"/>
              <a:defRPr/>
            </a:pPr>
            <a:r>
              <a:rPr lang="en-US" altLang="en-US" sz="2000" dirty="0">
                <a:solidFill>
                  <a:schemeClr val="bg1"/>
                </a:solidFill>
                <a:latin typeface="Times New Roman" panose="02020603050405020304" pitchFamily="18" charset="0"/>
                <a:cs typeface="Times New Roman" panose="02020603050405020304" pitchFamily="18" charset="0"/>
              </a:rPr>
              <a:t>Has been signed, stamped, typed, or printed with the name and address of the preparer of the return.</a:t>
            </a:r>
          </a:p>
          <a:p>
            <a:pPr>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A tax return simply stamped "H&amp;R Block", for example, is not acceptable; it must contain the above information necessary to identify the individual who actually completed/prepared the tax return.</a:t>
            </a:r>
          </a:p>
        </p:txBody>
      </p:sp>
    </p:spTree>
    <p:extLst>
      <p:ext uri="{BB962C8B-B14F-4D97-AF65-F5344CB8AC3E}">
        <p14:creationId xmlns:p14="http://schemas.microsoft.com/office/powerpoint/2010/main" val="4107289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a:latin typeface="Times New Roman" panose="02020603050405020304" pitchFamily="18" charset="0"/>
                <a:cs typeface="Times New Roman" panose="02020603050405020304" pitchFamily="18" charset="0"/>
              </a:rPr>
              <a:t>IRS Tax transcript</a:t>
            </a:r>
          </a:p>
        </p:txBody>
      </p:sp>
      <p:sp>
        <p:nvSpPr>
          <p:cNvPr id="3" name="Content Placeholder 2"/>
          <p:cNvSpPr>
            <a:spLocks noGrp="1"/>
          </p:cNvSpPr>
          <p:nvPr>
            <p:ph idx="1"/>
          </p:nvPr>
        </p:nvSpPr>
        <p:spPr>
          <a:xfrm>
            <a:off x="304800" y="1430383"/>
            <a:ext cx="8458200" cy="4867584"/>
          </a:xfrm>
        </p:spPr>
        <p:txBody>
          <a:bodyPr>
            <a:noAutofit/>
          </a:bodyPr>
          <a:lstStyle/>
          <a:p>
            <a:pPr>
              <a:buFont typeface="Wingdings" pitchFamily="2" charset="2"/>
              <a:buChar char="§"/>
              <a:defRPr/>
            </a:pPr>
            <a:r>
              <a:rPr lang="en-US" altLang="en-US" sz="3200" dirty="0">
                <a:solidFill>
                  <a:schemeClr val="bg1"/>
                </a:solidFill>
                <a:latin typeface="Times New Roman" panose="02020603050405020304" pitchFamily="18" charset="0"/>
                <a:cs typeface="Times New Roman" panose="02020603050405020304" pitchFamily="18" charset="0"/>
              </a:rPr>
              <a:t>IRS Tax Transcript Online Tool</a:t>
            </a:r>
          </a:p>
          <a:p>
            <a:pPr lvl="1">
              <a:buFont typeface="Wingdings" pitchFamily="2" charset="2"/>
              <a:buChar char="§"/>
              <a:defRPr/>
            </a:pPr>
            <a:r>
              <a:rPr lang="en-US" altLang="en-US" sz="2200" dirty="0">
                <a:solidFill>
                  <a:schemeClr val="bg1"/>
                </a:solidFill>
                <a:latin typeface="Times New Roman" panose="02020603050405020304" pitchFamily="18" charset="0"/>
                <a:cs typeface="Times New Roman" panose="02020603050405020304" pitchFamily="18" charset="0"/>
              </a:rPr>
              <a:t>SSN, date of birth, filing status and mailing address from latest tax return,</a:t>
            </a:r>
          </a:p>
          <a:p>
            <a:pPr lvl="1">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access to your email account,</a:t>
            </a:r>
          </a:p>
          <a:p>
            <a:pPr lvl="1">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your personal account number from a credit card, mortgage, home equity loan, home equity line of credit or car loan, and</a:t>
            </a:r>
          </a:p>
          <a:p>
            <a:pPr lvl="1">
              <a:buFont typeface="Wingdings" pitchFamily="2" charset="2"/>
              <a:buChar char="§"/>
              <a:defRPr/>
            </a:pPr>
            <a:r>
              <a:rPr lang="en-US" altLang="en-US" sz="2400" dirty="0">
                <a:solidFill>
                  <a:schemeClr val="bg1"/>
                </a:solidFill>
                <a:latin typeface="Times New Roman" panose="02020603050405020304" pitchFamily="18" charset="0"/>
                <a:cs typeface="Times New Roman" panose="02020603050405020304" pitchFamily="18" charset="0"/>
              </a:rPr>
              <a:t>a mobile phone with your name on the account.</a:t>
            </a:r>
          </a:p>
          <a:p>
            <a:pPr marL="230188" lvl="0" indent="-230188" defTabSz="457200" eaLnBrk="0" fontAlgn="base" hangingPunct="0">
              <a:spcBef>
                <a:spcPct val="20000"/>
              </a:spcBef>
              <a:spcAft>
                <a:spcPct val="0"/>
              </a:spcAft>
              <a:buClrTx/>
              <a:buSzPct val="80000"/>
              <a:buFont typeface="Wingdings" panose="05000000000000000000" pitchFamily="2" charset="2"/>
              <a:buChar char="§"/>
            </a:pPr>
            <a:r>
              <a:rPr lang="en-US" altLang="en-US" sz="2400" dirty="0">
                <a:solidFill>
                  <a:schemeClr val="bg1"/>
                </a:solidFill>
                <a:latin typeface="Times New Roman" panose="02020603050405020304" pitchFamily="18" charset="0"/>
                <a:cs typeface="Times New Roman" panose="02020603050405020304" pitchFamily="18" charset="0"/>
              </a:rPr>
              <a:t>A tax filer who is not able to successfully register will still be able to submit an online or phone request for a tax return transcript to be sent by mail</a:t>
            </a:r>
            <a:endParaRPr lang="en-US" altLang="en-US" sz="2800" dirty="0">
              <a:solidFill>
                <a:schemeClr val="bg1"/>
              </a:solidFill>
              <a:latin typeface="Times New Roman" panose="02020603050405020304" pitchFamily="18" charset="0"/>
              <a:cs typeface="Times New Roman" panose="02020603050405020304" pitchFamily="18" charset="0"/>
            </a:endParaRPr>
          </a:p>
          <a:p>
            <a:pPr lvl="1">
              <a:buFont typeface="Wingdings" pitchFamily="2" charset="2"/>
              <a:buChar char="§"/>
              <a:defRPr/>
            </a:pPr>
            <a:endParaRPr lang="en-US" altLang="en-US" sz="2400" dirty="0">
              <a:latin typeface="Arial" charset="0"/>
              <a:cs typeface="Arial" charset="0"/>
            </a:endParaRPr>
          </a:p>
        </p:txBody>
      </p:sp>
    </p:spTree>
    <p:extLst>
      <p:ext uri="{BB962C8B-B14F-4D97-AF65-F5344CB8AC3E}">
        <p14:creationId xmlns:p14="http://schemas.microsoft.com/office/powerpoint/2010/main" val="112860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err="1">
                <a:latin typeface="Times New Roman" panose="02020603050405020304" pitchFamily="18" charset="0"/>
                <a:cs typeface="Times New Roman" panose="02020603050405020304" pitchFamily="18" charset="0"/>
              </a:rPr>
              <a:t>Irs</a:t>
            </a:r>
            <a:r>
              <a:rPr lang="en-US" dirty="0">
                <a:latin typeface="Times New Roman" panose="02020603050405020304" pitchFamily="18" charset="0"/>
                <a:cs typeface="Times New Roman" panose="02020603050405020304" pitchFamily="18" charset="0"/>
              </a:rPr>
              <a:t> Tax transcript</a:t>
            </a:r>
          </a:p>
        </p:txBody>
      </p:sp>
      <p:sp>
        <p:nvSpPr>
          <p:cNvPr id="6" name="Content Placeholder 2"/>
          <p:cNvSpPr>
            <a:spLocks noGrp="1"/>
          </p:cNvSpPr>
          <p:nvPr>
            <p:ph idx="1"/>
          </p:nvPr>
        </p:nvSpPr>
        <p:spPr>
          <a:xfrm>
            <a:off x="381000" y="5486400"/>
            <a:ext cx="8382000" cy="1209984"/>
          </a:xfrm>
        </p:spPr>
        <p:txBody>
          <a:bodyPr>
            <a:noAutofit/>
          </a:bodyPr>
          <a:lstStyle/>
          <a:p>
            <a:pPr>
              <a:buFont typeface="Wingdings" pitchFamily="2" charset="2"/>
              <a:buChar char="§"/>
              <a:defRPr/>
            </a:pPr>
            <a:r>
              <a:rPr lang="en-US" altLang="en-US" sz="2800" dirty="0">
                <a:solidFill>
                  <a:schemeClr val="tx1"/>
                </a:solidFill>
                <a:latin typeface="Arial" charset="0"/>
                <a:cs typeface="Arial" charset="0"/>
              </a:rPr>
              <a:t>We do not allow tax transcripts to be mailed directly to our Institution </a:t>
            </a:r>
            <a:endParaRPr lang="en-US" altLang="en-US" sz="2400" dirty="0">
              <a:solidFill>
                <a:schemeClr val="tx1"/>
              </a:solidFill>
              <a:latin typeface="Arial" panose="020B0604020202020204" pitchFamily="34" charset="0"/>
              <a:cs typeface="Arial" panose="020B0604020202020204" pitchFamily="34" charset="0"/>
            </a:endParaRPr>
          </a:p>
          <a:p>
            <a:pPr lvl="1">
              <a:buFont typeface="Wingdings" pitchFamily="2" charset="2"/>
              <a:buChar char="§"/>
              <a:defRPr/>
            </a:pPr>
            <a:endParaRPr lang="en-US" altLang="en-US" sz="2400" dirty="0">
              <a:latin typeface="Arial" charset="0"/>
              <a:cs typeface="Arial"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825916785"/>
              </p:ext>
            </p:extLst>
          </p:nvPr>
        </p:nvGraphicFramePr>
        <p:xfrm>
          <a:off x="304800" y="1371600"/>
          <a:ext cx="8382000" cy="3886200"/>
        </p:xfrm>
        <a:graphic>
          <a:graphicData uri="http://schemas.openxmlformats.org/drawingml/2006/table">
            <a:tbl>
              <a:tblPr firstRow="1" bandRow="1">
                <a:tableStyleId>{5C22544A-7EE6-4342-B048-85BDC9FD1C3A}</a:tableStyleId>
              </a:tblPr>
              <a:tblGrid>
                <a:gridCol w="1383168">
                  <a:extLst>
                    <a:ext uri="{9D8B030D-6E8A-4147-A177-3AD203B41FA5}">
                      <a16:colId xmlns:a16="http://schemas.microsoft.com/office/drawing/2014/main" val="20000"/>
                    </a:ext>
                  </a:extLst>
                </a:gridCol>
                <a:gridCol w="2019426">
                  <a:extLst>
                    <a:ext uri="{9D8B030D-6E8A-4147-A177-3AD203B41FA5}">
                      <a16:colId xmlns:a16="http://schemas.microsoft.com/office/drawing/2014/main" val="20001"/>
                    </a:ext>
                  </a:extLst>
                </a:gridCol>
                <a:gridCol w="995881">
                  <a:extLst>
                    <a:ext uri="{9D8B030D-6E8A-4147-A177-3AD203B41FA5}">
                      <a16:colId xmlns:a16="http://schemas.microsoft.com/office/drawing/2014/main" val="20002"/>
                    </a:ext>
                  </a:extLst>
                </a:gridCol>
                <a:gridCol w="1410832">
                  <a:extLst>
                    <a:ext uri="{9D8B030D-6E8A-4147-A177-3AD203B41FA5}">
                      <a16:colId xmlns:a16="http://schemas.microsoft.com/office/drawing/2014/main" val="20003"/>
                    </a:ext>
                  </a:extLst>
                </a:gridCol>
                <a:gridCol w="1244851">
                  <a:extLst>
                    <a:ext uri="{9D8B030D-6E8A-4147-A177-3AD203B41FA5}">
                      <a16:colId xmlns:a16="http://schemas.microsoft.com/office/drawing/2014/main" val="20004"/>
                    </a:ext>
                  </a:extLst>
                </a:gridCol>
                <a:gridCol w="1327842">
                  <a:extLst>
                    <a:ext uri="{9D8B030D-6E8A-4147-A177-3AD203B41FA5}">
                      <a16:colId xmlns:a16="http://schemas.microsoft.com/office/drawing/2014/main" val="20005"/>
                    </a:ext>
                  </a:extLst>
                </a:gridCol>
              </a:tblGrid>
              <a:tr h="429187">
                <a:tc rowSpan="2">
                  <a:txBody>
                    <a:bodyPr/>
                    <a:lstStyle/>
                    <a:p>
                      <a:pPr algn="ctr"/>
                      <a:r>
                        <a:rPr lang="en-US" dirty="0"/>
                        <a:t>Request Method</a:t>
                      </a:r>
                    </a:p>
                  </a:txBody>
                  <a:tcPr anchor="ctr"/>
                </a:tc>
                <a:tc rowSpan="2">
                  <a:txBody>
                    <a:bodyPr/>
                    <a:lstStyle/>
                    <a:p>
                      <a:pPr algn="ctr"/>
                      <a:r>
                        <a:rPr lang="en-US" dirty="0"/>
                        <a:t>Where?</a:t>
                      </a:r>
                    </a:p>
                  </a:txBody>
                  <a:tcPr anchor="ctr"/>
                </a:tc>
                <a:tc gridSpan="4">
                  <a:txBody>
                    <a:bodyPr/>
                    <a:lstStyle/>
                    <a:p>
                      <a:pPr algn="ctr"/>
                      <a:r>
                        <a:rPr lang="en-US" dirty="0"/>
                        <a:t>Tax Transcript Output Document</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058269">
                <a:tc vMerge="1">
                  <a:txBody>
                    <a:bodyPr/>
                    <a:lstStyle/>
                    <a:p>
                      <a:endParaRPr lang="en-US" dirty="0"/>
                    </a:p>
                  </a:txBody>
                  <a:tcPr/>
                </a:tc>
                <a:tc vMerge="1">
                  <a:txBody>
                    <a:bodyPr/>
                    <a:lstStyle/>
                    <a:p>
                      <a:endParaRPr lang="en-US" dirty="0"/>
                    </a:p>
                  </a:txBody>
                  <a:tcPr/>
                </a:tc>
                <a:tc>
                  <a:txBody>
                    <a:bodyPr/>
                    <a:lstStyle/>
                    <a:p>
                      <a:pPr algn="ctr"/>
                      <a:r>
                        <a:rPr lang="en-US" dirty="0"/>
                        <a:t>What?</a:t>
                      </a:r>
                    </a:p>
                  </a:txBody>
                  <a:tcPr anchor="ctr"/>
                </a:tc>
                <a:tc>
                  <a:txBody>
                    <a:bodyPr/>
                    <a:lstStyle/>
                    <a:p>
                      <a:pPr algn="ctr"/>
                      <a:r>
                        <a:rPr lang="en-US" dirty="0"/>
                        <a:t>How?</a:t>
                      </a:r>
                    </a:p>
                  </a:txBody>
                  <a:tcPr anchor="ctr"/>
                </a:tc>
                <a:tc>
                  <a:txBody>
                    <a:bodyPr/>
                    <a:lstStyle/>
                    <a:p>
                      <a:pPr algn="ctr"/>
                      <a:r>
                        <a:rPr lang="en-US" dirty="0"/>
                        <a:t>When?</a:t>
                      </a:r>
                    </a:p>
                  </a:txBody>
                  <a:tcPr anchor="ctr"/>
                </a:tc>
                <a:tc>
                  <a:txBody>
                    <a:bodyPr/>
                    <a:lstStyle/>
                    <a:p>
                      <a:pPr algn="ctr"/>
                      <a:r>
                        <a:rPr lang="en-US" dirty="0"/>
                        <a:t>Direct to Third Party?</a:t>
                      </a:r>
                    </a:p>
                  </a:txBody>
                  <a:tcPr anchor="ctr"/>
                </a:tc>
                <a:extLst>
                  <a:ext uri="{0D108BD9-81ED-4DB2-BD59-A6C34878D82A}">
                    <a16:rowId xmlns:a16="http://schemas.microsoft.com/office/drawing/2014/main" val="10001"/>
                  </a:ext>
                </a:extLst>
              </a:tr>
              <a:tr h="846615">
                <a:tc>
                  <a:txBody>
                    <a:bodyPr/>
                    <a:lstStyle/>
                    <a:p>
                      <a:r>
                        <a:rPr lang="en-US" sz="1400" dirty="0"/>
                        <a:t>Online</a:t>
                      </a:r>
                      <a:r>
                        <a:rPr lang="en-US" sz="1400" baseline="0" dirty="0"/>
                        <a:t> (Get Transcript)</a:t>
                      </a:r>
                      <a:endParaRPr lang="en-US" sz="1400" dirty="0"/>
                    </a:p>
                  </a:txBody>
                  <a:tcPr/>
                </a:tc>
                <a:tc>
                  <a:txBody>
                    <a:bodyPr/>
                    <a:lstStyle/>
                    <a:p>
                      <a:r>
                        <a:rPr lang="en-US" sz="1200" baseline="0" dirty="0">
                          <a:solidFill>
                            <a:schemeClr val="bg1"/>
                          </a:solidFill>
                        </a:rPr>
                        <a:t>www.irs.gov/transcript</a:t>
                      </a:r>
                    </a:p>
                  </a:txBody>
                  <a:tcPr/>
                </a:tc>
                <a:tc>
                  <a:txBody>
                    <a:bodyPr/>
                    <a:lstStyle/>
                    <a:p>
                      <a:r>
                        <a:rPr lang="en-US" sz="1400" dirty="0"/>
                        <a:t>PDF</a:t>
                      </a:r>
                    </a:p>
                  </a:txBody>
                  <a:tcPr/>
                </a:tc>
                <a:tc>
                  <a:txBody>
                    <a:bodyPr/>
                    <a:lstStyle/>
                    <a:p>
                      <a:r>
                        <a:rPr lang="en-US" sz="1400" dirty="0"/>
                        <a:t>Electronic request</a:t>
                      </a:r>
                      <a:r>
                        <a:rPr lang="en-US" sz="1400" baseline="0" dirty="0"/>
                        <a:t> – paper form</a:t>
                      </a:r>
                      <a:endParaRPr lang="en-US" sz="1400" dirty="0"/>
                    </a:p>
                  </a:txBody>
                  <a:tcPr/>
                </a:tc>
                <a:tc>
                  <a:txBody>
                    <a:bodyPr/>
                    <a:lstStyle/>
                    <a:p>
                      <a:r>
                        <a:rPr lang="en-US" sz="1400" dirty="0"/>
                        <a:t>5-10 days</a:t>
                      </a:r>
                    </a:p>
                  </a:txBody>
                  <a:tcPr/>
                </a:tc>
                <a:tc>
                  <a:txBody>
                    <a:bodyPr/>
                    <a:lstStyle/>
                    <a:p>
                      <a:r>
                        <a:rPr lang="en-US" sz="1400" dirty="0"/>
                        <a:t>No</a:t>
                      </a:r>
                    </a:p>
                  </a:txBody>
                  <a:tcPr/>
                </a:tc>
                <a:extLst>
                  <a:ext uri="{0D108BD9-81ED-4DB2-BD59-A6C34878D82A}">
                    <a16:rowId xmlns:a16="http://schemas.microsoft.com/office/drawing/2014/main" val="10002"/>
                  </a:ext>
                </a:extLst>
              </a:tr>
              <a:tr h="599686">
                <a:tc>
                  <a:txBody>
                    <a:bodyPr/>
                    <a:lstStyle/>
                    <a:p>
                      <a:r>
                        <a:rPr lang="en-US" sz="1400" dirty="0"/>
                        <a:t>Telephone</a:t>
                      </a:r>
                    </a:p>
                  </a:txBody>
                  <a:tcPr/>
                </a:tc>
                <a:tc>
                  <a:txBody>
                    <a:bodyPr/>
                    <a:lstStyle/>
                    <a:p>
                      <a:r>
                        <a:rPr lang="en-US" sz="1400" dirty="0"/>
                        <a:t>(800) 908-9946</a:t>
                      </a:r>
                    </a:p>
                  </a:txBody>
                  <a:tcPr/>
                </a:tc>
                <a:tc>
                  <a:txBody>
                    <a:bodyPr/>
                    <a:lstStyle/>
                    <a:p>
                      <a:r>
                        <a:rPr lang="en-US" sz="1400" dirty="0"/>
                        <a:t>Paper</a:t>
                      </a:r>
                    </a:p>
                  </a:txBody>
                  <a:tcPr/>
                </a:tc>
                <a:tc>
                  <a:txBody>
                    <a:bodyPr/>
                    <a:lstStyle/>
                    <a:p>
                      <a:r>
                        <a:rPr lang="en-US" sz="1400" dirty="0"/>
                        <a:t>Mailed</a:t>
                      </a:r>
                    </a:p>
                  </a:txBody>
                  <a:tcPr/>
                </a:tc>
                <a:tc>
                  <a:txBody>
                    <a:bodyPr/>
                    <a:lstStyle/>
                    <a:p>
                      <a:r>
                        <a:rPr lang="en-US" sz="1400" dirty="0"/>
                        <a:t>5-10</a:t>
                      </a:r>
                      <a:r>
                        <a:rPr lang="en-US" sz="1400" baseline="0" dirty="0"/>
                        <a:t> days</a:t>
                      </a:r>
                      <a:endParaRPr lang="en-US" sz="1400" dirty="0"/>
                    </a:p>
                  </a:txBody>
                  <a:tcPr/>
                </a:tc>
                <a:tc>
                  <a:txBody>
                    <a:bodyPr/>
                    <a:lstStyle/>
                    <a:p>
                      <a:r>
                        <a:rPr lang="en-US" sz="1400" dirty="0"/>
                        <a:t>No</a:t>
                      </a:r>
                    </a:p>
                  </a:txBody>
                  <a:tcPr/>
                </a:tc>
                <a:extLst>
                  <a:ext uri="{0D108BD9-81ED-4DB2-BD59-A6C34878D82A}">
                    <a16:rowId xmlns:a16="http://schemas.microsoft.com/office/drawing/2014/main" val="10004"/>
                  </a:ext>
                </a:extLst>
              </a:tr>
              <a:tr h="952443">
                <a:tc>
                  <a:txBody>
                    <a:bodyPr/>
                    <a:lstStyle/>
                    <a:p>
                      <a:r>
                        <a:rPr lang="en-US" sz="1400" dirty="0"/>
                        <a:t>IRS Form 4506T-EZ</a:t>
                      </a:r>
                    </a:p>
                  </a:txBody>
                  <a:tcPr/>
                </a:tc>
                <a:tc>
                  <a:txBody>
                    <a:bodyPr/>
                    <a:lstStyle/>
                    <a:p>
                      <a:r>
                        <a:rPr lang="en-US" sz="1200" dirty="0"/>
                        <a:t>www.irs.gov/pub/irs-pdf/f4506tez.pdf</a:t>
                      </a:r>
                    </a:p>
                  </a:txBody>
                  <a:tcPr/>
                </a:tc>
                <a:tc>
                  <a:txBody>
                    <a:bodyPr/>
                    <a:lstStyle/>
                    <a:p>
                      <a:r>
                        <a:rPr lang="en-US" sz="1400" dirty="0"/>
                        <a:t>Paper</a:t>
                      </a:r>
                    </a:p>
                  </a:txBody>
                  <a:tcPr/>
                </a:tc>
                <a:tc>
                  <a:txBody>
                    <a:bodyPr/>
                    <a:lstStyle/>
                    <a:p>
                      <a:r>
                        <a:rPr lang="en-US" sz="1400" dirty="0"/>
                        <a:t>Mailed</a:t>
                      </a:r>
                    </a:p>
                  </a:txBody>
                  <a:tcPr/>
                </a:tc>
                <a:tc>
                  <a:txBody>
                    <a:bodyPr/>
                    <a:lstStyle/>
                    <a:p>
                      <a:r>
                        <a:rPr lang="en-US" sz="1400" dirty="0"/>
                        <a:t>5-10 days</a:t>
                      </a:r>
                    </a:p>
                  </a:txBody>
                  <a:tcPr/>
                </a:tc>
                <a:tc>
                  <a:txBody>
                    <a:bodyPr/>
                    <a:lstStyle/>
                    <a:p>
                      <a:r>
                        <a:rPr lang="en-US" sz="1400" dirty="0"/>
                        <a:t>Yes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5758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err="1">
                <a:latin typeface="Times New Roman" panose="02020603050405020304" pitchFamily="18" charset="0"/>
                <a:cs typeface="Times New Roman" panose="02020603050405020304" pitchFamily="18" charset="0"/>
              </a:rPr>
              <a:t>Irs</a:t>
            </a:r>
            <a:r>
              <a:rPr lang="en-US" dirty="0">
                <a:latin typeface="Times New Roman" panose="02020603050405020304" pitchFamily="18" charset="0"/>
                <a:cs typeface="Times New Roman" panose="02020603050405020304" pitchFamily="18" charset="0"/>
              </a:rPr>
              <a:t> Tax transcript</a:t>
            </a:r>
          </a:p>
        </p:txBody>
      </p:sp>
      <p:sp>
        <p:nvSpPr>
          <p:cNvPr id="6" name="Content Placeholder 2"/>
          <p:cNvSpPr>
            <a:spLocks noGrp="1"/>
          </p:cNvSpPr>
          <p:nvPr>
            <p:ph idx="1"/>
          </p:nvPr>
        </p:nvSpPr>
        <p:spPr>
          <a:xfrm>
            <a:off x="304800" y="1066800"/>
            <a:ext cx="8534400" cy="5486400"/>
          </a:xfrm>
        </p:spPr>
        <p:txBody>
          <a:bodyPr>
            <a:noAutofit/>
          </a:bodyPr>
          <a:lstStyle/>
          <a:p>
            <a:r>
              <a:rPr lang="en-US" altLang="en-US" sz="2800" b="1" dirty="0">
                <a:solidFill>
                  <a:schemeClr val="bg1"/>
                </a:solidFill>
                <a:latin typeface="Times New Roman" panose="02020603050405020304" pitchFamily="18" charset="0"/>
                <a:cs typeface="Times New Roman" panose="02020603050405020304" pitchFamily="18" charset="0"/>
              </a:rPr>
              <a:t>In the near future, the transcript will be mailed to the taxpayer’s address of record</a:t>
            </a:r>
          </a:p>
          <a:p>
            <a:pPr lvl="1">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In the spring of 2019 the IRS plans to remove the option for requesting third-party receipt of tax information from Form 4506-T and 4506T-EZ.  Instead, transcripts will be mailed only to the taxpayer’s address of record </a:t>
            </a:r>
          </a:p>
          <a:p>
            <a:pPr lvl="1">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Institutions still interested in receiving tax transcripts directly from the IRS may request to become participants in the IRS’ Income Verification Express Services [IVES] program by registering for e-Services on IRS.gov </a:t>
            </a:r>
          </a:p>
          <a:p>
            <a:pPr lvl="1">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An IRS Tax Return Transcript received by a school from a Third Party  IVES participant still meets the acceptable documentation standards for verification</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836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7543800" cy="1143000"/>
          </a:xfrm>
        </p:spPr>
        <p:txBody>
          <a:bodyPr>
            <a:normAutofit/>
          </a:bodyPr>
          <a:lstStyle/>
          <a:p>
            <a:r>
              <a:rPr lang="en-US" dirty="0" err="1">
                <a:latin typeface="Times New Roman" panose="02020603050405020304" pitchFamily="18" charset="0"/>
                <a:cs typeface="Times New Roman" panose="02020603050405020304" pitchFamily="18" charset="0"/>
              </a:rPr>
              <a:t>Irs</a:t>
            </a:r>
            <a:r>
              <a:rPr lang="en-US" dirty="0">
                <a:latin typeface="Times New Roman" panose="02020603050405020304" pitchFamily="18" charset="0"/>
                <a:cs typeface="Times New Roman" panose="02020603050405020304" pitchFamily="18" charset="0"/>
              </a:rPr>
              <a:t> Tax transcript</a:t>
            </a:r>
          </a:p>
        </p:txBody>
      </p:sp>
      <p:sp>
        <p:nvSpPr>
          <p:cNvPr id="6" name="Content Placeholder 2"/>
          <p:cNvSpPr>
            <a:spLocks noGrp="1"/>
          </p:cNvSpPr>
          <p:nvPr>
            <p:ph idx="1"/>
          </p:nvPr>
        </p:nvSpPr>
        <p:spPr>
          <a:xfrm>
            <a:off x="5386187" y="2286000"/>
            <a:ext cx="3200400" cy="2895600"/>
          </a:xfrm>
        </p:spPr>
        <p:txBody>
          <a:bodyPr>
            <a:noAutofit/>
          </a:bodyPr>
          <a:lstStyle/>
          <a:p>
            <a:pPr>
              <a:buFont typeface="Wingdings" pitchFamily="2" charset="2"/>
              <a:buChar char="§"/>
              <a:defRPr/>
            </a:pPr>
            <a:r>
              <a:rPr lang="en-US" altLang="en-US" sz="2400" b="1" dirty="0">
                <a:solidFill>
                  <a:schemeClr val="bg1"/>
                </a:solidFill>
                <a:latin typeface="Arial" charset="0"/>
                <a:cs typeface="Arial" charset="0"/>
              </a:rPr>
              <a:t>NEW </a:t>
            </a:r>
            <a:r>
              <a:rPr lang="en-US" altLang="en-US" sz="2400" b="1" dirty="0" err="1">
                <a:solidFill>
                  <a:schemeClr val="bg1"/>
                </a:solidFill>
                <a:latin typeface="Arial" charset="0"/>
                <a:cs typeface="Arial" charset="0"/>
              </a:rPr>
              <a:t>NEW</a:t>
            </a:r>
            <a:r>
              <a:rPr lang="en-US" altLang="en-US" sz="2400" b="1" dirty="0">
                <a:solidFill>
                  <a:schemeClr val="bg1"/>
                </a:solidFill>
                <a:latin typeface="Arial" charset="0"/>
                <a:cs typeface="Arial" charset="0"/>
              </a:rPr>
              <a:t> </a:t>
            </a:r>
            <a:r>
              <a:rPr lang="en-US" altLang="en-US" sz="2400" b="1" dirty="0" err="1">
                <a:solidFill>
                  <a:schemeClr val="bg1"/>
                </a:solidFill>
                <a:latin typeface="Arial" charset="0"/>
                <a:cs typeface="Arial" charset="0"/>
              </a:rPr>
              <a:t>NEW</a:t>
            </a:r>
            <a:endParaRPr lang="en-US" altLang="en-US" sz="2000" b="1" dirty="0">
              <a:solidFill>
                <a:schemeClr val="bg1"/>
              </a:solidFill>
              <a:latin typeface="Arial" panose="020B0604020202020204" pitchFamily="34" charset="0"/>
              <a:cs typeface="Arial" panose="020B0604020202020204" pitchFamily="34" charset="0"/>
            </a:endParaRPr>
          </a:p>
          <a:p>
            <a:pPr lvl="1">
              <a:buFont typeface="Wingdings" pitchFamily="2" charset="2"/>
              <a:buChar char="§"/>
              <a:defRPr/>
            </a:pPr>
            <a:r>
              <a:rPr lang="en-US" altLang="en-US" sz="2400" dirty="0">
                <a:solidFill>
                  <a:schemeClr val="tx1"/>
                </a:solidFill>
                <a:latin typeface="Arial" charset="0"/>
                <a:cs typeface="Arial" charset="0"/>
              </a:rPr>
              <a:t>Format changes to TRT</a:t>
            </a:r>
          </a:p>
          <a:p>
            <a:pPr lvl="1">
              <a:buFont typeface="Wingdings" pitchFamily="2" charset="2"/>
              <a:buChar char="§"/>
              <a:defRPr/>
            </a:pPr>
            <a:r>
              <a:rPr lang="en-US" altLang="en-US" sz="2400" dirty="0">
                <a:solidFill>
                  <a:schemeClr val="tx1"/>
                </a:solidFill>
                <a:latin typeface="Arial" charset="0"/>
                <a:cs typeface="Arial" charset="0"/>
              </a:rPr>
              <a:t>Partially redacted personally identifiable information (PII)</a:t>
            </a:r>
          </a:p>
          <a:p>
            <a:pPr lvl="1">
              <a:buFont typeface="Wingdings" pitchFamily="2" charset="2"/>
              <a:buChar char="§"/>
              <a:defRPr/>
            </a:pPr>
            <a:r>
              <a:rPr lang="en-US" altLang="en-US" sz="2400" dirty="0">
                <a:solidFill>
                  <a:schemeClr val="tx1"/>
                </a:solidFill>
                <a:latin typeface="Arial" charset="0"/>
                <a:cs typeface="Arial" charset="0"/>
              </a:rPr>
              <a:t>Name, SSN and Address</a:t>
            </a:r>
          </a:p>
        </p:txBody>
      </p:sp>
      <p:pic>
        <p:nvPicPr>
          <p:cNvPr id="3" name="Picture 2"/>
          <p:cNvPicPr>
            <a:picLocks noChangeAspect="1"/>
          </p:cNvPicPr>
          <p:nvPr/>
        </p:nvPicPr>
        <p:blipFill rotWithShape="1">
          <a:blip r:embed="rId3"/>
          <a:srcRect l="4801" r="8603"/>
          <a:stretch/>
        </p:blipFill>
        <p:spPr>
          <a:xfrm>
            <a:off x="130628" y="1295400"/>
            <a:ext cx="5255559" cy="5334000"/>
          </a:xfrm>
          <a:prstGeom prst="rect">
            <a:avLst/>
          </a:prstGeom>
          <a:ln>
            <a:solidFill>
              <a:schemeClr val="tx2"/>
            </a:solidFill>
          </a:ln>
        </p:spPr>
      </p:pic>
      <p:sp>
        <p:nvSpPr>
          <p:cNvPr id="4" name="Rectangle 3"/>
          <p:cNvSpPr/>
          <p:nvPr/>
        </p:nvSpPr>
        <p:spPr>
          <a:xfrm>
            <a:off x="163285" y="3124200"/>
            <a:ext cx="19050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3128" y="3962400"/>
            <a:ext cx="1447800" cy="685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5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1524000"/>
          </a:xfrm>
        </p:spPr>
        <p:txBody>
          <a:bodyPr>
            <a:normAutofit/>
          </a:bodyPr>
          <a:lstStyle/>
          <a:p>
            <a:r>
              <a:rPr lang="en-US" dirty="0">
                <a:latin typeface="Times New Roman" panose="02020603050405020304" pitchFamily="18" charset="0"/>
                <a:cs typeface="Times New Roman" panose="02020603050405020304" pitchFamily="18" charset="0"/>
              </a:rPr>
              <a:t>Verification authority – FAFSA</a:t>
            </a:r>
          </a:p>
        </p:txBody>
      </p:sp>
      <p:sp>
        <p:nvSpPr>
          <p:cNvPr id="4" name="Content Placeholder 2"/>
          <p:cNvSpPr>
            <a:spLocks noGrp="1"/>
          </p:cNvSpPr>
          <p:nvPr>
            <p:ph idx="1"/>
          </p:nvPr>
        </p:nvSpPr>
        <p:spPr>
          <a:xfrm>
            <a:off x="304800" y="1219200"/>
            <a:ext cx="8686800" cy="5486400"/>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If you are the student, by signing this application you certify that you (1) will use federal and/or state student financial aid only to pay the cost of attending an institution of higher education, (2) are not in default on a federal student loan or have made satisfactory arrangements to repay it, (3) do not owe money back on a federal student grant or have made satisfactory arrangements to repay it, (4) will notify your college if you default on a federal student loan and (5) will not receive a Federal Pell Grant from more than one college for the same period of time</a:t>
            </a:r>
            <a:r>
              <a:rPr lang="en-US" b="1" dirty="0">
                <a:solidFill>
                  <a:schemeClr val="bg1"/>
                </a:solidFill>
                <a:latin typeface="Times New Roman" panose="02020603050405020304" pitchFamily="18" charset="0"/>
                <a:cs typeface="Times New Roman" panose="02020603050405020304" pitchFamily="18" charset="0"/>
              </a:rPr>
              <a:t>. </a:t>
            </a:r>
          </a:p>
          <a:p>
            <a:pPr>
              <a:buNone/>
            </a:pPr>
            <a:r>
              <a:rPr lang="en-US" b="1" dirty="0">
                <a:solidFill>
                  <a:schemeClr val="accent2"/>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If you are the parent or the student, by signing this application you certify that all of the information you provided is true and complete to the best of your knowledge and you agree, if asked, to provide information that will verify the accuracy of your completed form.</a:t>
            </a:r>
            <a:r>
              <a:rPr lang="en-US" dirty="0">
                <a:solidFill>
                  <a:schemeClr val="tx1"/>
                </a:solidFill>
                <a:latin typeface="Times New Roman" panose="02020603050405020304" pitchFamily="18" charset="0"/>
                <a:cs typeface="Times New Roman" panose="02020603050405020304" pitchFamily="18" charset="0"/>
              </a:rPr>
              <a:t> </a:t>
            </a:r>
          </a:p>
          <a:p>
            <a:pPr>
              <a:buNone/>
            </a:pP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This information may include U.S. or state income tax forms that you filed or are required to file. Also, you certify that you understand that the Secretary of Education has the authority to verify information reported on this application with the Internal Revenue Service and other federal agencies. If you sign any document related to the federal student aid programs electronically using a FSA ID and Password. If you purposely give false or misleading information, you may be fined up to $20,000, sent to prison, or both. </a:t>
            </a:r>
            <a:endParaRPr lang="en-US" sz="15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4867" cy="1524000"/>
          </a:xfrm>
        </p:spPr>
        <p:txBody>
          <a:bodyPr/>
          <a:lstStyle/>
          <a:p>
            <a:r>
              <a:rPr lang="en-US" dirty="0">
                <a:latin typeface="Times New Roman" panose="02020603050405020304" pitchFamily="18" charset="0"/>
                <a:cs typeface="Times New Roman" panose="02020603050405020304" pitchFamily="18" charset="0"/>
              </a:rPr>
              <a:t>Amended tax returns</a:t>
            </a:r>
          </a:p>
        </p:txBody>
      </p:sp>
      <p:sp>
        <p:nvSpPr>
          <p:cNvPr id="4" name="Content Placeholder 3"/>
          <p:cNvSpPr>
            <a:spLocks noGrp="1"/>
          </p:cNvSpPr>
          <p:nvPr>
            <p:ph idx="1"/>
          </p:nvPr>
        </p:nvSpPr>
        <p:spPr>
          <a:xfrm>
            <a:off x="457200" y="859970"/>
            <a:ext cx="8382000" cy="5617029"/>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If the institution is aware that an amended tax return was filed, to complete verification, the applicant must submit –</a:t>
            </a:r>
          </a:p>
          <a:p>
            <a:pPr lvl="1"/>
            <a:r>
              <a:rPr lang="en-US" sz="2400" u="sng" dirty="0">
                <a:solidFill>
                  <a:schemeClr val="tx1"/>
                </a:solidFill>
                <a:latin typeface="Times New Roman" panose="02020603050405020304" pitchFamily="18" charset="0"/>
                <a:cs typeface="Times New Roman" panose="02020603050405020304" pitchFamily="18" charset="0"/>
              </a:rPr>
              <a:t>Signed copy</a:t>
            </a:r>
            <a:r>
              <a:rPr lang="en-US" sz="2400" dirty="0">
                <a:solidFill>
                  <a:schemeClr val="tx1"/>
                </a:solidFill>
                <a:latin typeface="Times New Roman" panose="02020603050405020304" pitchFamily="18" charset="0"/>
                <a:cs typeface="Times New Roman" panose="02020603050405020304" pitchFamily="18" charset="0"/>
              </a:rPr>
              <a:t> of 2016/17 Federal Tax Return </a:t>
            </a:r>
            <a:r>
              <a:rPr lang="en-US" sz="2400" b="1" u="sng" dirty="0">
                <a:solidFill>
                  <a:schemeClr val="tx1"/>
                </a:solidFill>
                <a:latin typeface="Times New Roman" panose="02020603050405020304" pitchFamily="18" charset="0"/>
                <a:cs typeface="Times New Roman" panose="02020603050405020304" pitchFamily="18" charset="0"/>
              </a:rPr>
              <a:t>*and one of the following -*</a:t>
            </a:r>
          </a:p>
          <a:p>
            <a:pPr lvl="2">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IRS Data Retrieval Tool information on an ISIR record with all tax information from the original applicable year income tax return;</a:t>
            </a:r>
          </a:p>
          <a:p>
            <a:pPr lvl="2">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A transcript obtained from the IRS that lists the tax account information of the tax filer(s); or</a:t>
            </a:r>
          </a:p>
          <a:p>
            <a:pPr lvl="2">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A signed copy of the IRS Form 1040 that was filed with the IRS. </a:t>
            </a:r>
            <a:endParaRPr lang="en-US" sz="2400" dirty="0">
              <a:solidFill>
                <a:schemeClr val="tx1"/>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NASFAA’s Today’s News dated January 10, 2019</a:t>
            </a:r>
          </a:p>
        </p:txBody>
      </p:sp>
    </p:spTree>
    <p:extLst>
      <p:ext uri="{BB962C8B-B14F-4D97-AF65-F5344CB8AC3E}">
        <p14:creationId xmlns:p14="http://schemas.microsoft.com/office/powerpoint/2010/main" val="101095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4867" cy="1524000"/>
          </a:xfrm>
        </p:spPr>
        <p:txBody>
          <a:bodyPr/>
          <a:lstStyle/>
          <a:p>
            <a:r>
              <a:rPr lang="en-US" dirty="0">
                <a:latin typeface="Times New Roman" panose="02020603050405020304" pitchFamily="18" charset="0"/>
                <a:cs typeface="Times New Roman" panose="02020603050405020304" pitchFamily="18" charset="0"/>
              </a:rPr>
              <a:t>Amended tax returns</a:t>
            </a:r>
          </a:p>
        </p:txBody>
      </p:sp>
      <p:sp>
        <p:nvSpPr>
          <p:cNvPr id="4" name="Content Placeholder 3"/>
          <p:cNvSpPr>
            <a:spLocks noGrp="1"/>
          </p:cNvSpPr>
          <p:nvPr>
            <p:ph idx="1"/>
          </p:nvPr>
        </p:nvSpPr>
        <p:spPr>
          <a:xfrm>
            <a:off x="457200" y="1257300"/>
            <a:ext cx="8188286" cy="14478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In </a:t>
            </a:r>
            <a:r>
              <a:rPr lang="en-US" sz="2800" dirty="0" err="1">
                <a:solidFill>
                  <a:schemeClr val="bg1"/>
                </a:solidFill>
                <a:latin typeface="Times New Roman" panose="02020603050405020304" pitchFamily="18" charset="0"/>
                <a:cs typeface="Times New Roman" panose="02020603050405020304" pitchFamily="18" charset="0"/>
              </a:rPr>
              <a:t>Datatel</a:t>
            </a:r>
            <a:r>
              <a:rPr lang="en-US" sz="2800" dirty="0">
                <a:solidFill>
                  <a:schemeClr val="bg1"/>
                </a:solidFill>
                <a:latin typeface="Times New Roman" panose="02020603050405020304" pitchFamily="18" charset="0"/>
                <a:cs typeface="Times New Roman" panose="02020603050405020304" pitchFamily="18" charset="0"/>
              </a:rPr>
              <a:t> you can tell if student/parent Amended Tax Return in “NASU” Screen</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r="5186"/>
          <a:stretch/>
        </p:blipFill>
        <p:spPr>
          <a:xfrm>
            <a:off x="261257" y="2286000"/>
            <a:ext cx="8705850" cy="4143375"/>
          </a:xfrm>
          <a:prstGeom prst="rect">
            <a:avLst/>
          </a:prstGeom>
        </p:spPr>
      </p:pic>
    </p:spTree>
    <p:extLst>
      <p:ext uri="{BB962C8B-B14F-4D97-AF65-F5344CB8AC3E}">
        <p14:creationId xmlns:p14="http://schemas.microsoft.com/office/powerpoint/2010/main" val="3849597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554867" cy="1524000"/>
          </a:xfrm>
        </p:spPr>
        <p:txBody>
          <a:bodyPr/>
          <a:lstStyle/>
          <a:p>
            <a:r>
              <a:rPr lang="en-US" dirty="0">
                <a:latin typeface="Times New Roman" panose="02020603050405020304" pitchFamily="18" charset="0"/>
                <a:cs typeface="Times New Roman" panose="02020603050405020304" pitchFamily="18" charset="0"/>
              </a:rPr>
              <a:t>Identity Theft</a:t>
            </a:r>
          </a:p>
        </p:txBody>
      </p:sp>
      <p:sp>
        <p:nvSpPr>
          <p:cNvPr id="4" name="Content Placeholder 3"/>
          <p:cNvSpPr>
            <a:spLocks noGrp="1"/>
          </p:cNvSpPr>
          <p:nvPr>
            <p:ph idx="1"/>
          </p:nvPr>
        </p:nvSpPr>
        <p:spPr>
          <a:xfrm>
            <a:off x="304800" y="1295400"/>
            <a:ext cx="8382000" cy="5105400"/>
          </a:xfrm>
        </p:spPr>
        <p:txBody>
          <a:bodyPr>
            <a:normAutofit lnSpcReduction="10000"/>
          </a:bodyPr>
          <a:lstStyle/>
          <a:p>
            <a:r>
              <a:rPr lang="en-US" sz="2400" dirty="0">
                <a:solidFill>
                  <a:schemeClr val="bg1"/>
                </a:solidFill>
                <a:latin typeface="Times New Roman" panose="02020603050405020304" pitchFamily="18" charset="0"/>
                <a:cs typeface="Times New Roman" panose="02020603050405020304" pitchFamily="18" charset="0"/>
              </a:rPr>
              <a:t>As of 2016/2017, a tax filer who is unable to obtain an IRS Tax Return Transcript because of </a:t>
            </a:r>
            <a:r>
              <a:rPr lang="en-US" sz="2400" i="1" dirty="0">
                <a:solidFill>
                  <a:schemeClr val="bg1"/>
                </a:solidFill>
                <a:latin typeface="Times New Roman" panose="02020603050405020304" pitchFamily="18" charset="0"/>
                <a:cs typeface="Times New Roman" panose="02020603050405020304" pitchFamily="18" charset="0"/>
              </a:rPr>
              <a:t>IRS Identity Theft</a:t>
            </a:r>
            <a:r>
              <a:rPr lang="en-US" sz="2400" dirty="0">
                <a:solidFill>
                  <a:schemeClr val="bg1"/>
                </a:solidFill>
                <a:latin typeface="Times New Roman" panose="02020603050405020304" pitchFamily="18" charset="0"/>
                <a:cs typeface="Times New Roman" panose="02020603050405020304" pitchFamily="18" charset="0"/>
              </a:rPr>
              <a:t>, calls a special IRS group at 1-800-908-4490 </a:t>
            </a:r>
          </a:p>
          <a:p>
            <a:pPr lvl="1"/>
            <a:r>
              <a:rPr lang="en-US" sz="2000" dirty="0">
                <a:solidFill>
                  <a:schemeClr val="tx1"/>
                </a:solidFill>
                <a:latin typeface="Times New Roman" panose="02020603050405020304" pitchFamily="18" charset="0"/>
                <a:cs typeface="Times New Roman" panose="02020603050405020304" pitchFamily="18" charset="0"/>
              </a:rPr>
              <a:t>Upon verification of identity, the tax filer obtains a paper copy of an alternative document unique to identity theft issues (Tax Return Data Base View (TRDBV)) </a:t>
            </a:r>
          </a:p>
          <a:p>
            <a:pPr lvl="1"/>
            <a:r>
              <a:rPr lang="en-US" sz="2000" dirty="0">
                <a:solidFill>
                  <a:schemeClr val="tx1"/>
                </a:solidFill>
                <a:latin typeface="Times New Roman" panose="02020603050405020304" pitchFamily="18" charset="0"/>
                <a:cs typeface="Times New Roman" panose="02020603050405020304" pitchFamily="18" charset="0"/>
              </a:rPr>
              <a:t>The TRDBV is an official transcript that can be submitted to the school to meet verification requirements </a:t>
            </a:r>
          </a:p>
          <a:p>
            <a:pPr lvl="1"/>
            <a:r>
              <a:rPr lang="en-US" sz="2000" dirty="0">
                <a:solidFill>
                  <a:schemeClr val="tx1"/>
                </a:solidFill>
                <a:latin typeface="Times New Roman" panose="02020603050405020304" pitchFamily="18" charset="0"/>
                <a:cs typeface="Times New Roman" panose="02020603050405020304" pitchFamily="18" charset="0"/>
              </a:rPr>
              <a:t>A statement signed &amp; dated by tax filer indicating they were a victim of IRS tax-related identify theft and that the IRS is aware of the tax-related identity theft</a:t>
            </a:r>
          </a:p>
          <a:p>
            <a:pPr lvl="1"/>
            <a:r>
              <a:rPr lang="en-US" sz="2000" dirty="0">
                <a:solidFill>
                  <a:schemeClr val="tx1"/>
                </a:solidFill>
                <a:latin typeface="Times New Roman" panose="02020603050405020304" pitchFamily="18" charset="0"/>
                <a:cs typeface="Times New Roman" panose="02020603050405020304" pitchFamily="18" charset="0"/>
              </a:rPr>
              <a:t>New guidance as of January 9, 2019 --  if the applicant is unable to obtain the TRDBV, then the school may accept a signed copy of the paper tax return (as long as the school has no reason to doubt the identity of the applicant).</a:t>
            </a:r>
            <a:endParaRPr lang="en-US" dirty="0"/>
          </a:p>
        </p:txBody>
      </p:sp>
    </p:spTree>
    <p:extLst>
      <p:ext uri="{BB962C8B-B14F-4D97-AF65-F5344CB8AC3E}">
        <p14:creationId xmlns:p14="http://schemas.microsoft.com/office/powerpoint/2010/main" val="548222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Special circumstances</a:t>
            </a:r>
          </a:p>
        </p:txBody>
      </p:sp>
      <p:sp>
        <p:nvSpPr>
          <p:cNvPr id="4" name="Content Placeholder 3"/>
          <p:cNvSpPr>
            <a:spLocks noGrp="1"/>
          </p:cNvSpPr>
          <p:nvPr>
            <p:ph idx="1"/>
          </p:nvPr>
        </p:nvSpPr>
        <p:spPr>
          <a:xfrm>
            <a:off x="228600" y="609600"/>
            <a:ext cx="8534400" cy="6596743"/>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Tax Filers Granted a Tax Filing Extension</a:t>
            </a:r>
          </a:p>
          <a:p>
            <a:r>
              <a:rPr lang="en-US" sz="2400" dirty="0">
                <a:solidFill>
                  <a:schemeClr val="bg1"/>
                </a:solidFill>
                <a:latin typeface="Times New Roman" panose="02020603050405020304" pitchFamily="18" charset="0"/>
                <a:cs typeface="Times New Roman" panose="02020603050405020304" pitchFamily="18" charset="0"/>
              </a:rPr>
              <a:t>As of January 9, 2019 </a:t>
            </a:r>
            <a:r>
              <a:rPr lang="en-US" sz="2400" dirty="0" err="1">
                <a:solidFill>
                  <a:schemeClr val="bg1"/>
                </a:solidFill>
                <a:latin typeface="Times New Roman" panose="02020603050405020304" pitchFamily="18" charset="0"/>
                <a:cs typeface="Times New Roman" panose="02020603050405020304" pitchFamily="18" charset="0"/>
              </a:rPr>
              <a:t>EAnnouncement</a:t>
            </a:r>
            <a:r>
              <a:rPr lang="en-US" sz="2400" dirty="0">
                <a:solidFill>
                  <a:schemeClr val="bg1"/>
                </a:solidFill>
                <a:latin typeface="Times New Roman" panose="02020603050405020304" pitchFamily="18" charset="0"/>
                <a:cs typeface="Times New Roman" panose="02020603050405020304" pitchFamily="18" charset="0"/>
              </a:rPr>
              <a:t> on IFAP</a:t>
            </a:r>
          </a:p>
          <a:p>
            <a:r>
              <a:rPr lang="en-US" sz="2400" dirty="0">
                <a:solidFill>
                  <a:schemeClr val="bg1"/>
                </a:solidFill>
                <a:latin typeface="Times New Roman" panose="02020603050405020304" pitchFamily="18" charset="0"/>
                <a:cs typeface="Times New Roman" panose="02020603050405020304" pitchFamily="18" charset="0"/>
              </a:rPr>
              <a:t>Institutions may accept a—</a:t>
            </a:r>
          </a:p>
          <a:p>
            <a:pPr lvl="1"/>
            <a:r>
              <a:rPr lang="en-US" dirty="0">
                <a:solidFill>
                  <a:schemeClr val="tx1"/>
                </a:solidFill>
                <a:latin typeface="Times New Roman" panose="02020603050405020304" pitchFamily="18" charset="0"/>
                <a:cs typeface="Times New Roman" panose="02020603050405020304" pitchFamily="18" charset="0"/>
              </a:rPr>
              <a:t>Signed statement certifying that the individual—</a:t>
            </a:r>
          </a:p>
          <a:p>
            <a:pPr lvl="2"/>
            <a:r>
              <a:rPr lang="en-US" sz="1400" dirty="0">
                <a:solidFill>
                  <a:schemeClr val="tx1"/>
                </a:solidFill>
                <a:latin typeface="Times New Roman" panose="02020603050405020304" pitchFamily="18" charset="0"/>
                <a:cs typeface="Times New Roman" panose="02020603050405020304" pitchFamily="18" charset="0"/>
              </a:rPr>
              <a:t>Attempted to obtain the VNF from the IRS or other tax authorities and was unable to obtain the required documentation; and</a:t>
            </a:r>
          </a:p>
          <a:p>
            <a:pPr lvl="2"/>
            <a:r>
              <a:rPr lang="en-US" sz="1400" dirty="0">
                <a:solidFill>
                  <a:schemeClr val="tx1"/>
                </a:solidFill>
                <a:latin typeface="Times New Roman" panose="02020603050405020304" pitchFamily="18" charset="0"/>
                <a:cs typeface="Times New Roman" panose="02020603050405020304" pitchFamily="18" charset="0"/>
              </a:rPr>
              <a:t>Has not filed a 2016 or 2017 income tax return and list the sources of any 2016 or 2017 income, and the amount of income from each source. If self-employed, the signed statement must also include the amount of AGI and U.S. income tax paid for the applicable tax year</a:t>
            </a:r>
          </a:p>
          <a:p>
            <a:pPr lvl="1"/>
            <a:r>
              <a:rPr lang="en-US" dirty="0">
                <a:solidFill>
                  <a:schemeClr val="tx1"/>
                </a:solidFill>
                <a:latin typeface="Times New Roman" panose="02020603050405020304" pitchFamily="18" charset="0"/>
                <a:cs typeface="Times New Roman" panose="02020603050405020304" pitchFamily="18" charset="0"/>
              </a:rPr>
              <a:t>Copy of IRS Form 4868, ‘‘Application for Automatic Extension of Time to File U.S. Individual Income Tax Return,’’ the individual filed with the IRS for the appropriate tax year;</a:t>
            </a:r>
          </a:p>
          <a:p>
            <a:pPr lvl="1"/>
            <a:r>
              <a:rPr lang="en-US" dirty="0">
                <a:solidFill>
                  <a:schemeClr val="tx1"/>
                </a:solidFill>
                <a:latin typeface="Times New Roman" panose="02020603050405020304" pitchFamily="18" charset="0"/>
                <a:cs typeface="Times New Roman" panose="02020603050405020304" pitchFamily="18" charset="0"/>
              </a:rPr>
              <a:t>Copy of the IRS’s approval of an extension beyond the automatic six-month extension for the appropriate tax year; </a:t>
            </a:r>
            <a:r>
              <a:rPr lang="en-US" sz="2000" b="1" u="sng" dirty="0">
                <a:solidFill>
                  <a:schemeClr val="tx1"/>
                </a:solidFill>
                <a:latin typeface="Times New Roman" panose="02020603050405020304" pitchFamily="18" charset="0"/>
                <a:cs typeface="Times New Roman" panose="02020603050405020304" pitchFamily="18" charset="0"/>
              </a:rPr>
              <a:t>*and*</a:t>
            </a:r>
          </a:p>
          <a:p>
            <a:pPr lvl="1"/>
            <a:r>
              <a:rPr lang="en-US" dirty="0">
                <a:solidFill>
                  <a:schemeClr val="tx1"/>
                </a:solidFill>
                <a:latin typeface="Times New Roman" panose="02020603050405020304" pitchFamily="18" charset="0"/>
                <a:cs typeface="Times New Roman" panose="02020603050405020304" pitchFamily="18" charset="0"/>
              </a:rPr>
              <a:t>Copy of IRS Form W–2 for each source of 2016 or 2017 employment income received or an equivalent document.</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733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Special circumstances</a:t>
            </a:r>
          </a:p>
        </p:txBody>
      </p:sp>
      <p:sp>
        <p:nvSpPr>
          <p:cNvPr id="4" name="Content Placeholder 3"/>
          <p:cNvSpPr>
            <a:spLocks noGrp="1"/>
          </p:cNvSpPr>
          <p:nvPr>
            <p:ph idx="1"/>
          </p:nvPr>
        </p:nvSpPr>
        <p:spPr>
          <a:xfrm>
            <a:off x="217714" y="729343"/>
            <a:ext cx="8534400" cy="4996543"/>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Foreign Tax Returns</a:t>
            </a:r>
          </a:p>
          <a:p>
            <a:pPr lvl="1"/>
            <a:r>
              <a:rPr lang="en-US" sz="2800" dirty="0">
                <a:solidFill>
                  <a:schemeClr val="tx1"/>
                </a:solidFill>
                <a:latin typeface="Times New Roman" panose="02020603050405020304" pitchFamily="18" charset="0"/>
                <a:cs typeface="Times New Roman" panose="02020603050405020304" pitchFamily="18" charset="0"/>
              </a:rPr>
              <a:t>Guidance also applies to foreign tax filers. That is, a signed copy of the foreign tax return can be accepted in place of a foreign tax transcript, regardless of whether or not there is a fee to obtain the foreign tax transcript.</a:t>
            </a:r>
          </a:p>
          <a:p>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369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Special circumstances</a:t>
            </a:r>
          </a:p>
        </p:txBody>
      </p:sp>
      <p:sp>
        <p:nvSpPr>
          <p:cNvPr id="4" name="Content Placeholder 3"/>
          <p:cNvSpPr>
            <a:spLocks noGrp="1"/>
          </p:cNvSpPr>
          <p:nvPr>
            <p:ph idx="1"/>
          </p:nvPr>
        </p:nvSpPr>
        <p:spPr>
          <a:xfrm>
            <a:off x="228600" y="1295400"/>
            <a:ext cx="8534400" cy="4996543"/>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Rollovers</a:t>
            </a:r>
          </a:p>
          <a:p>
            <a:pPr lvl="1"/>
            <a:r>
              <a:rPr lang="en-US" sz="2800" dirty="0">
                <a:solidFill>
                  <a:schemeClr val="tx1"/>
                </a:solidFill>
                <a:latin typeface="Times New Roman" panose="02020603050405020304" pitchFamily="18" charset="0"/>
                <a:cs typeface="Times New Roman" panose="02020603050405020304" pitchFamily="18" charset="0"/>
              </a:rPr>
              <a:t>If DRT transfers a non-zero amount into the untaxed pension or IRA distribution field, applicant will be able to report amount of rollover and Central Processing System (CPS) will subtract it </a:t>
            </a:r>
          </a:p>
          <a:p>
            <a:pPr lvl="1"/>
            <a:r>
              <a:rPr lang="en-US" sz="2800" dirty="0">
                <a:solidFill>
                  <a:schemeClr val="tx1"/>
                </a:solidFill>
                <a:latin typeface="Times New Roman" panose="02020603050405020304" pitchFamily="18" charset="0"/>
                <a:cs typeface="Times New Roman" panose="02020603050405020304" pitchFamily="18" charset="0"/>
              </a:rPr>
              <a:t>The IRS Data Field Flag will be “2” Field changed by user prior to submission of application </a:t>
            </a:r>
          </a:p>
          <a:p>
            <a:pPr lvl="1"/>
            <a:r>
              <a:rPr lang="en-US" sz="2800" dirty="0">
                <a:solidFill>
                  <a:schemeClr val="tx1"/>
                </a:solidFill>
                <a:latin typeface="Times New Roman" panose="02020603050405020304" pitchFamily="18" charset="0"/>
                <a:cs typeface="Times New Roman" panose="02020603050405020304" pitchFamily="18" charset="0"/>
              </a:rPr>
              <a:t>To complete verification of this item, collect a signed statement certifying that the untaxed pension or IRA distribution contained a rollover </a:t>
            </a:r>
          </a:p>
          <a:p>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85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Comment Codes 400/401</a:t>
            </a:r>
          </a:p>
        </p:txBody>
      </p:sp>
      <p:sp>
        <p:nvSpPr>
          <p:cNvPr id="4" name="Content Placeholder 3"/>
          <p:cNvSpPr>
            <a:spLocks noGrp="1"/>
          </p:cNvSpPr>
          <p:nvPr>
            <p:ph idx="1"/>
          </p:nvPr>
        </p:nvSpPr>
        <p:spPr>
          <a:xfrm>
            <a:off x="228600" y="1404258"/>
            <a:ext cx="8534400" cy="4996543"/>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Since students and parents using the IRS DRT can no longer view the information transferred from the IRS, this has eliminated the inclusion of edits that may have identified potential issues.  Instead, SAR/ISIR Comment Codes of 400 and/or 401 have been added.  </a:t>
            </a:r>
          </a:p>
          <a:p>
            <a:r>
              <a:rPr lang="en-US" sz="2800" b="1" dirty="0">
                <a:solidFill>
                  <a:schemeClr val="tx1"/>
                </a:solidFill>
                <a:latin typeface="Times New Roman" panose="02020603050405020304" pitchFamily="18" charset="0"/>
                <a:cs typeface="Times New Roman" panose="02020603050405020304" pitchFamily="18" charset="0"/>
              </a:rPr>
              <a:t>Resolution is required</a:t>
            </a:r>
          </a:p>
          <a:p>
            <a:r>
              <a:rPr lang="en-US" sz="2800" dirty="0">
                <a:solidFill>
                  <a:schemeClr val="tx1"/>
                </a:solidFill>
                <a:latin typeface="Times New Roman" panose="02020603050405020304" pitchFamily="18" charset="0"/>
                <a:cs typeface="Times New Roman" panose="02020603050405020304" pitchFamily="18" charset="0"/>
              </a:rPr>
              <a:t>400 – Issues related to the reporting of parental data</a:t>
            </a:r>
          </a:p>
          <a:p>
            <a:r>
              <a:rPr lang="en-US" sz="2800" dirty="0">
                <a:solidFill>
                  <a:schemeClr val="tx1"/>
                </a:solidFill>
                <a:latin typeface="Times New Roman" panose="02020603050405020304" pitchFamily="18" charset="0"/>
                <a:cs typeface="Times New Roman" panose="02020603050405020304" pitchFamily="18" charset="0"/>
              </a:rPr>
              <a:t>401 – Issues related to the report of student data</a:t>
            </a:r>
          </a:p>
        </p:txBody>
      </p:sp>
    </p:spTree>
    <p:extLst>
      <p:ext uri="{BB962C8B-B14F-4D97-AF65-F5344CB8AC3E}">
        <p14:creationId xmlns:p14="http://schemas.microsoft.com/office/powerpoint/2010/main" val="4095719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Comment Codes 400/401</a:t>
            </a:r>
          </a:p>
        </p:txBody>
      </p:sp>
      <p:sp>
        <p:nvSpPr>
          <p:cNvPr id="4" name="Content Placeholder 3"/>
          <p:cNvSpPr>
            <a:spLocks noGrp="1"/>
          </p:cNvSpPr>
          <p:nvPr>
            <p:ph idx="1"/>
          </p:nvPr>
        </p:nvSpPr>
        <p:spPr>
          <a:xfrm>
            <a:off x="228600" y="1143000"/>
            <a:ext cx="8534400" cy="5257801"/>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Potential Reasons for Comment Codes 400/401</a:t>
            </a:r>
          </a:p>
          <a:p>
            <a:r>
              <a:rPr lang="en-US" sz="2800" dirty="0">
                <a:solidFill>
                  <a:schemeClr val="tx1"/>
                </a:solidFill>
                <a:latin typeface="Times New Roman" panose="02020603050405020304" pitchFamily="18" charset="0"/>
                <a:cs typeface="Times New Roman" panose="02020603050405020304" pitchFamily="18" charset="0"/>
              </a:rPr>
              <a:t>Parent and/or student is a tax filer and the AGI is zero, but the income earned from work is greater than zero.</a:t>
            </a:r>
          </a:p>
          <a:p>
            <a:r>
              <a:rPr lang="en-US" sz="2800" dirty="0">
                <a:solidFill>
                  <a:schemeClr val="tx1"/>
                </a:solidFill>
                <a:latin typeface="Times New Roman" panose="02020603050405020304" pitchFamily="18" charset="0"/>
                <a:cs typeface="Times New Roman" panose="02020603050405020304" pitchFamily="18" charset="0"/>
              </a:rPr>
              <a:t>Parent and/or student’s Total of Additional Financial Information is greater than the AGI transferred from the IRS.</a:t>
            </a:r>
          </a:p>
          <a:p>
            <a:r>
              <a:rPr lang="en-US" sz="2800" dirty="0">
                <a:solidFill>
                  <a:schemeClr val="tx1"/>
                </a:solidFill>
                <a:latin typeface="Times New Roman" panose="02020603050405020304" pitchFamily="18" charset="0"/>
                <a:cs typeface="Times New Roman" panose="02020603050405020304" pitchFamily="18" charset="0"/>
              </a:rPr>
              <a:t>Parent and/or student reported any item from the FAFSA list of Untaxed Income that is equal to or exceeds the AGI transferred from the IRS.</a:t>
            </a:r>
          </a:p>
        </p:txBody>
      </p:sp>
    </p:spTree>
    <p:extLst>
      <p:ext uri="{BB962C8B-B14F-4D97-AF65-F5344CB8AC3E}">
        <p14:creationId xmlns:p14="http://schemas.microsoft.com/office/powerpoint/2010/main" val="3754605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Comment Codes 400/401</a:t>
            </a:r>
          </a:p>
        </p:txBody>
      </p:sp>
      <p:sp>
        <p:nvSpPr>
          <p:cNvPr id="4" name="Content Placeholder 3"/>
          <p:cNvSpPr>
            <a:spLocks noGrp="1"/>
          </p:cNvSpPr>
          <p:nvPr>
            <p:ph idx="1"/>
          </p:nvPr>
        </p:nvSpPr>
        <p:spPr>
          <a:xfrm>
            <a:off x="228600" y="1143000"/>
            <a:ext cx="8534400" cy="5257801"/>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Common Issues for Comment Codes 400/401</a:t>
            </a:r>
          </a:p>
          <a:p>
            <a:r>
              <a:rPr lang="en-US" sz="2800" dirty="0">
                <a:solidFill>
                  <a:schemeClr val="tx1"/>
                </a:solidFill>
                <a:latin typeface="Times New Roman" panose="02020603050405020304" pitchFamily="18" charset="0"/>
                <a:cs typeface="Times New Roman" panose="02020603050405020304" pitchFamily="18" charset="0"/>
              </a:rPr>
              <a:t>Parent information has been duplicated in the student section of the FAFSA</a:t>
            </a:r>
          </a:p>
          <a:p>
            <a:r>
              <a:rPr lang="en-US" sz="2800" dirty="0">
                <a:solidFill>
                  <a:schemeClr val="tx1"/>
                </a:solidFill>
                <a:latin typeface="Times New Roman" panose="02020603050405020304" pitchFamily="18" charset="0"/>
                <a:cs typeface="Times New Roman" panose="02020603050405020304" pitchFamily="18" charset="0"/>
              </a:rPr>
              <a:t>Parent 1/Parent 2 or Student/Spouse income earned from work is identical.</a:t>
            </a:r>
          </a:p>
          <a:p>
            <a:r>
              <a:rPr lang="en-US" sz="2800" dirty="0">
                <a:solidFill>
                  <a:schemeClr val="tx1"/>
                </a:solidFill>
                <a:latin typeface="Times New Roman" panose="02020603050405020304" pitchFamily="18" charset="0"/>
                <a:cs typeface="Times New Roman" panose="02020603050405020304" pitchFamily="18" charset="0"/>
              </a:rPr>
              <a:t>Income reported for 201X is significantly different than amount reported for 201X.</a:t>
            </a:r>
          </a:p>
        </p:txBody>
      </p:sp>
    </p:spTree>
    <p:extLst>
      <p:ext uri="{BB962C8B-B14F-4D97-AF65-F5344CB8AC3E}">
        <p14:creationId xmlns:p14="http://schemas.microsoft.com/office/powerpoint/2010/main" val="2106981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4"/>
            <a:ext cx="6554867" cy="1524000"/>
          </a:xfrm>
        </p:spPr>
        <p:txBody>
          <a:bodyPr/>
          <a:lstStyle/>
          <a:p>
            <a:r>
              <a:rPr lang="en-US" dirty="0">
                <a:latin typeface="Times New Roman" panose="02020603050405020304" pitchFamily="18" charset="0"/>
                <a:cs typeface="Times New Roman" panose="02020603050405020304" pitchFamily="18" charset="0"/>
              </a:rPr>
              <a:t>Comment Codes 400/401</a:t>
            </a:r>
          </a:p>
        </p:txBody>
      </p:sp>
      <p:sp>
        <p:nvSpPr>
          <p:cNvPr id="4" name="Content Placeholder 3"/>
          <p:cNvSpPr>
            <a:spLocks noGrp="1"/>
          </p:cNvSpPr>
          <p:nvPr>
            <p:ph idx="1"/>
          </p:nvPr>
        </p:nvSpPr>
        <p:spPr>
          <a:xfrm>
            <a:off x="228600" y="1143000"/>
            <a:ext cx="8534400" cy="5257801"/>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Resolutions for Comment Codes 400/401</a:t>
            </a:r>
          </a:p>
          <a:p>
            <a:pPr lvl="1"/>
            <a:r>
              <a:rPr lang="en-US" sz="2600" dirty="0">
                <a:solidFill>
                  <a:schemeClr val="tx1"/>
                </a:solidFill>
                <a:latin typeface="Times New Roman" panose="02020603050405020304" pitchFamily="18" charset="0"/>
                <a:cs typeface="Times New Roman" panose="02020603050405020304" pitchFamily="18" charset="0"/>
              </a:rPr>
              <a:t>Review the information reported on the FAFSA to determine if it meets any of the three criteria previously described.  These must be resolved.</a:t>
            </a:r>
          </a:p>
          <a:p>
            <a:pPr lvl="1"/>
            <a:r>
              <a:rPr lang="en-US" sz="2600" dirty="0">
                <a:solidFill>
                  <a:schemeClr val="tx1"/>
                </a:solidFill>
                <a:latin typeface="Times New Roman" panose="02020603050405020304" pitchFamily="18" charset="0"/>
                <a:cs typeface="Times New Roman" panose="02020603050405020304" pitchFamily="18" charset="0"/>
              </a:rPr>
              <a:t>Review FAFSA information for potential errors.</a:t>
            </a:r>
          </a:p>
          <a:p>
            <a:pPr lvl="1"/>
            <a:r>
              <a:rPr lang="en-US" sz="2600" dirty="0">
                <a:solidFill>
                  <a:schemeClr val="tx1"/>
                </a:solidFill>
                <a:latin typeface="Times New Roman" panose="02020603050405020304" pitchFamily="18" charset="0"/>
                <a:cs typeface="Times New Roman" panose="02020603050405020304" pitchFamily="18" charset="0"/>
              </a:rPr>
              <a:t>Request applicable documentation. </a:t>
            </a:r>
          </a:p>
          <a:p>
            <a:pPr lvl="1"/>
            <a:r>
              <a:rPr lang="en-US" sz="2600" dirty="0">
                <a:solidFill>
                  <a:schemeClr val="tx1"/>
                </a:solidFill>
                <a:latin typeface="Times New Roman" panose="02020603050405020304" pitchFamily="18" charset="0"/>
                <a:cs typeface="Times New Roman" panose="02020603050405020304" pitchFamily="18" charset="0"/>
              </a:rPr>
              <a:t>Simulate a change in FAA Access to see the reason for being selected flagged.</a:t>
            </a:r>
          </a:p>
          <a:p>
            <a:pPr lvl="1"/>
            <a:r>
              <a:rPr lang="en-US" sz="2600" dirty="0">
                <a:solidFill>
                  <a:schemeClr val="tx1"/>
                </a:solidFill>
                <a:latin typeface="Times New Roman" panose="02020603050405020304" pitchFamily="18" charset="0"/>
                <a:cs typeface="Times New Roman" panose="02020603050405020304" pitchFamily="18" charset="0"/>
              </a:rPr>
              <a:t>Make a note in the student’s file regarding the resolution of 400/401.</a:t>
            </a:r>
          </a:p>
        </p:txBody>
      </p:sp>
    </p:spTree>
    <p:extLst>
      <p:ext uri="{BB962C8B-B14F-4D97-AF65-F5344CB8AC3E}">
        <p14:creationId xmlns:p14="http://schemas.microsoft.com/office/powerpoint/2010/main" val="109016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33" y="152400"/>
            <a:ext cx="6554867" cy="1524000"/>
          </a:xfrm>
        </p:spPr>
        <p:txBody>
          <a:bodyPr/>
          <a:lstStyle/>
          <a:p>
            <a:r>
              <a:rPr lang="en-US" dirty="0">
                <a:latin typeface="Times New Roman" panose="02020603050405020304" pitchFamily="18" charset="0"/>
                <a:cs typeface="Times New Roman" panose="02020603050405020304" pitchFamily="18" charset="0"/>
              </a:rPr>
              <a:t>What is verification?</a:t>
            </a:r>
          </a:p>
        </p:txBody>
      </p:sp>
      <p:sp>
        <p:nvSpPr>
          <p:cNvPr id="4" name="Content Placeholder 2"/>
          <p:cNvSpPr>
            <a:spLocks noGrp="1"/>
          </p:cNvSpPr>
          <p:nvPr>
            <p:ph idx="1"/>
          </p:nvPr>
        </p:nvSpPr>
        <p:spPr>
          <a:xfrm>
            <a:off x="381000" y="1219200"/>
            <a:ext cx="8458200" cy="5181600"/>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The process used by colleges and universities to determine the accuracy and completeness of FAFSA information by comparing FAFSA results with documentation requested or already in the student’s file.</a:t>
            </a:r>
            <a:br>
              <a:rPr lang="en-US"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highlight>
                <a:srgbClr val="FFFF00"/>
              </a:highlight>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Starting in 2012-2013</a:t>
            </a:r>
          </a:p>
          <a:p>
            <a:pPr lvl="1"/>
            <a:r>
              <a:rPr lang="en-US" sz="2000" dirty="0">
                <a:solidFill>
                  <a:schemeClr val="tx1"/>
                </a:solidFill>
                <a:latin typeface="Times New Roman" panose="02020603050405020304" pitchFamily="18" charset="0"/>
                <a:cs typeface="Times New Roman" panose="02020603050405020304" pitchFamily="18" charset="0"/>
              </a:rPr>
              <a:t>Targeted selection of verification items </a:t>
            </a:r>
            <a:r>
              <a:rPr lang="en-US" sz="2000" b="1" dirty="0">
                <a:solidFill>
                  <a:schemeClr val="tx1"/>
                </a:solidFill>
                <a:latin typeface="Times New Roman" panose="02020603050405020304" pitchFamily="18" charset="0"/>
                <a:cs typeface="Times New Roman" panose="02020603050405020304" pitchFamily="18" charset="0"/>
              </a:rPr>
              <a:t>(‘V’ Tracking Groups)</a:t>
            </a:r>
          </a:p>
          <a:p>
            <a:pPr lvl="1"/>
            <a:r>
              <a:rPr lang="en-US" sz="2000" dirty="0">
                <a:solidFill>
                  <a:schemeClr val="tx1"/>
                </a:solidFill>
                <a:latin typeface="Times New Roman" panose="02020603050405020304" pitchFamily="18" charset="0"/>
                <a:cs typeface="Times New Roman" panose="02020603050405020304" pitchFamily="18" charset="0"/>
              </a:rPr>
              <a:t>Elimination of 30% minimum – </a:t>
            </a:r>
            <a:r>
              <a:rPr lang="en-US" sz="2000" b="1" dirty="0">
                <a:solidFill>
                  <a:schemeClr val="bg1"/>
                </a:solidFill>
                <a:latin typeface="Times New Roman" panose="02020603050405020304" pitchFamily="18" charset="0"/>
                <a:cs typeface="Times New Roman" panose="02020603050405020304" pitchFamily="18" charset="0"/>
              </a:rPr>
              <a:t>NOW must complete the process for every selected student</a:t>
            </a:r>
          </a:p>
          <a:p>
            <a:pPr lvl="1"/>
            <a:r>
              <a:rPr lang="en-US" sz="2000" dirty="0">
                <a:solidFill>
                  <a:schemeClr val="tx1"/>
                </a:solidFill>
                <a:latin typeface="Times New Roman" panose="02020603050405020304" pitchFamily="18" charset="0"/>
                <a:cs typeface="Times New Roman" panose="02020603050405020304" pitchFamily="18" charset="0"/>
              </a:rPr>
              <a:t>$400 tolerance eliminated – replaced with $25</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NOW $0 Tolerance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524000"/>
          </a:xfrm>
        </p:spPr>
        <p:txBody>
          <a:bodyPr/>
          <a:lstStyle/>
          <a:p>
            <a:r>
              <a:rPr lang="en-US" dirty="0">
                <a:latin typeface="Times New Roman" panose="02020603050405020304" pitchFamily="18" charset="0"/>
                <a:cs typeface="Times New Roman" panose="02020603050405020304" pitchFamily="18" charset="0"/>
              </a:rPr>
              <a:t>Conflicting information</a:t>
            </a:r>
          </a:p>
        </p:txBody>
      </p:sp>
      <p:sp>
        <p:nvSpPr>
          <p:cNvPr id="4" name="Content Placeholder 3"/>
          <p:cNvSpPr>
            <a:spLocks noGrp="1"/>
          </p:cNvSpPr>
          <p:nvPr>
            <p:ph idx="1"/>
          </p:nvPr>
        </p:nvSpPr>
        <p:spPr>
          <a:xfrm>
            <a:off x="228600" y="1219200"/>
            <a:ext cx="8534400" cy="4876800"/>
          </a:xfrm>
        </p:spPr>
        <p:txBody>
          <a:bodyPr>
            <a:normAutofit/>
          </a:bodyPr>
          <a:lstStyle/>
          <a:p>
            <a:r>
              <a:rPr lang="en-US" sz="2400" b="1" dirty="0">
                <a:solidFill>
                  <a:schemeClr val="bg1"/>
                </a:solidFill>
                <a:latin typeface="Times New Roman" panose="02020603050405020304" pitchFamily="18" charset="0"/>
                <a:cs typeface="Times New Roman" panose="02020603050405020304" pitchFamily="18" charset="0"/>
              </a:rPr>
              <a:t>What is Conflicting Data under the regulations?</a:t>
            </a:r>
            <a:endParaRPr lang="en-US" sz="2400" dirty="0">
              <a:solidFill>
                <a:schemeClr val="bg1"/>
              </a:solidFill>
              <a:latin typeface="Times New Roman" panose="02020603050405020304" pitchFamily="18" charset="0"/>
              <a:cs typeface="Times New Roman" panose="02020603050405020304" pitchFamily="18" charset="0"/>
            </a:endParaRPr>
          </a:p>
          <a:p>
            <a:pPr lvl="1"/>
            <a:r>
              <a:rPr lang="en-US" sz="2000" b="1" u="sng" dirty="0">
                <a:solidFill>
                  <a:schemeClr val="tx1"/>
                </a:solidFill>
                <a:latin typeface="Times New Roman" panose="02020603050405020304" pitchFamily="18" charset="0"/>
                <a:cs typeface="Times New Roman" panose="02020603050405020304" pitchFamily="18" charset="0"/>
              </a:rPr>
              <a:t>668.54(a)(2)</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If an institution has reason to believe that an applicant’s FAFSA information is inaccurate, it must verify the accuracy of that information.</a:t>
            </a:r>
          </a:p>
          <a:p>
            <a:pPr lvl="1"/>
            <a:r>
              <a:rPr lang="en-US" sz="2000" b="1" u="sng" dirty="0">
                <a:solidFill>
                  <a:schemeClr val="tx1"/>
                </a:solidFill>
                <a:latin typeface="Times New Roman" panose="02020603050405020304" pitchFamily="18" charset="0"/>
                <a:cs typeface="Times New Roman" panose="02020603050405020304" pitchFamily="18" charset="0"/>
              </a:rPr>
              <a:t>668.16(b)(3)</a:t>
            </a:r>
            <a:r>
              <a:rPr lang="en-US" sz="2000" dirty="0">
                <a:solidFill>
                  <a:schemeClr val="tx1"/>
                </a:solidFill>
                <a:latin typeface="Times New Roman" panose="02020603050405020304" pitchFamily="18" charset="0"/>
                <a:cs typeface="Times New Roman" panose="02020603050405020304" pitchFamily="18" charset="0"/>
              </a:rPr>
              <a:t>—An institution must communicate to the individual designated to be responsible for administering Title IV, HEA programs, all the information received by any institutional office that bears on a student's eligibility for Title IV, HEA program assistance.</a:t>
            </a:r>
          </a:p>
          <a:p>
            <a:pPr lvl="1"/>
            <a:r>
              <a:rPr lang="en-US" sz="2000" b="1" u="sng" dirty="0">
                <a:solidFill>
                  <a:schemeClr val="tx1"/>
                </a:solidFill>
                <a:latin typeface="Times New Roman" panose="02020603050405020304" pitchFamily="18" charset="0"/>
                <a:cs typeface="Times New Roman" panose="02020603050405020304" pitchFamily="18" charset="0"/>
              </a:rPr>
              <a:t>668.16</a:t>
            </a:r>
            <a:r>
              <a:rPr lang="en-US" sz="2000" u="sng" dirty="0">
                <a:solidFill>
                  <a:schemeClr val="tx1"/>
                </a:solidFill>
                <a:latin typeface="Times New Roman" panose="02020603050405020304" pitchFamily="18" charset="0"/>
                <a:cs typeface="Times New Roman" panose="02020603050405020304" pitchFamily="18" charset="0"/>
              </a:rPr>
              <a:t> </a:t>
            </a:r>
            <a:r>
              <a:rPr lang="en-US" sz="2000" b="1" u="sng" dirty="0">
                <a:solidFill>
                  <a:schemeClr val="tx1"/>
                </a:solidFill>
                <a:latin typeface="Times New Roman" panose="02020603050405020304" pitchFamily="18" charset="0"/>
                <a:cs typeface="Times New Roman" panose="02020603050405020304" pitchFamily="18" charset="0"/>
              </a:rPr>
              <a:t>(f)</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—An institution must develop and apply an adequate system to identify and resolve discrepancies in the information that the institution receives from different sources with respect to a student's application for financial aid under Title IV, HEA programs</a:t>
            </a:r>
          </a:p>
        </p:txBody>
      </p:sp>
    </p:spTree>
    <p:extLst>
      <p:ext uri="{BB962C8B-B14F-4D97-AF65-F5344CB8AC3E}">
        <p14:creationId xmlns:p14="http://schemas.microsoft.com/office/powerpoint/2010/main" val="3009289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Conflicting information</a:t>
            </a:r>
          </a:p>
        </p:txBody>
      </p:sp>
      <p:sp>
        <p:nvSpPr>
          <p:cNvPr id="4" name="Content Placeholder 3"/>
          <p:cNvSpPr>
            <a:spLocks noGrp="1"/>
          </p:cNvSpPr>
          <p:nvPr>
            <p:ph idx="1"/>
          </p:nvPr>
        </p:nvSpPr>
        <p:spPr>
          <a:xfrm>
            <a:off x="228600" y="1153885"/>
            <a:ext cx="8610600" cy="5704115"/>
          </a:xfrm>
        </p:spPr>
        <p:txBody>
          <a:bodyPr>
            <a:normAutofit fontScale="62500" lnSpcReduction="20000"/>
          </a:bodyPr>
          <a:lstStyle/>
          <a:p>
            <a:pPr marL="114300" lvl="0" indent="0">
              <a:buNone/>
            </a:pPr>
            <a:r>
              <a:rPr lang="en-US" sz="3600" b="1" dirty="0">
                <a:solidFill>
                  <a:schemeClr val="bg1"/>
                </a:solidFill>
                <a:latin typeface="Times New Roman" panose="02020603050405020304" pitchFamily="18" charset="0"/>
                <a:cs typeface="Times New Roman" panose="02020603050405020304" pitchFamily="18" charset="0"/>
              </a:rPr>
              <a:t>Is it conflicting information?  If so, what documentation will resolve it?</a:t>
            </a:r>
          </a:p>
          <a:p>
            <a:pPr lvl="0"/>
            <a:endParaRPr lang="en-US" sz="800" dirty="0">
              <a:solidFill>
                <a:schemeClr val="bg1"/>
              </a:solidFill>
              <a:latin typeface="Times New Roman" panose="02020603050405020304" pitchFamily="18" charset="0"/>
              <a:cs typeface="Times New Roman" panose="02020603050405020304" pitchFamily="18" charset="0"/>
            </a:endParaRPr>
          </a:p>
          <a:p>
            <a:pPr lvl="0"/>
            <a:r>
              <a:rPr lang="en-US" sz="2900" dirty="0">
                <a:solidFill>
                  <a:schemeClr val="tx1"/>
                </a:solidFill>
                <a:latin typeface="Times New Roman" panose="02020603050405020304" pitchFamily="18" charset="0"/>
                <a:cs typeface="Times New Roman" panose="02020603050405020304" pitchFamily="18" charset="0"/>
              </a:rPr>
              <a:t>A student is not selected for verification, the IRS transcript is on file and information conflicts with items on the FAFSA.</a:t>
            </a:r>
          </a:p>
          <a:p>
            <a:pPr lvl="0"/>
            <a:endParaRPr lang="en-US" sz="800" dirty="0">
              <a:solidFill>
                <a:schemeClr val="tx1"/>
              </a:solidFill>
              <a:latin typeface="Times New Roman" panose="02020603050405020304" pitchFamily="18" charset="0"/>
              <a:cs typeface="Times New Roman" panose="02020603050405020304" pitchFamily="18" charset="0"/>
            </a:endParaRPr>
          </a:p>
          <a:p>
            <a:r>
              <a:rPr lang="en-US" sz="2900" dirty="0">
                <a:solidFill>
                  <a:schemeClr val="tx1"/>
                </a:solidFill>
                <a:latin typeface="Times New Roman" panose="02020603050405020304" pitchFamily="18" charset="0"/>
                <a:cs typeface="Times New Roman" panose="02020603050405020304" pitchFamily="18" charset="0"/>
              </a:rPr>
              <a:t>Tax transcript shows parent single head of household and on the FAFSA/ISIR shows the same person as married. </a:t>
            </a:r>
          </a:p>
          <a:p>
            <a:endParaRPr lang="en-US" sz="800" dirty="0">
              <a:solidFill>
                <a:schemeClr val="tx1"/>
              </a:solidFill>
              <a:latin typeface="Times New Roman" panose="02020603050405020304" pitchFamily="18" charset="0"/>
              <a:cs typeface="Times New Roman" panose="02020603050405020304" pitchFamily="18" charset="0"/>
            </a:endParaRPr>
          </a:p>
          <a:p>
            <a:r>
              <a:rPr lang="en-US" sz="2900" dirty="0">
                <a:solidFill>
                  <a:schemeClr val="tx1"/>
                </a:solidFill>
                <a:latin typeface="Times New Roman" panose="02020603050405020304" pitchFamily="18" charset="0"/>
                <a:cs typeface="Times New Roman" panose="02020603050405020304" pitchFamily="18" charset="0"/>
              </a:rPr>
              <a:t>Parent or student report on their FAFSA and signed a verification worksheet that they will not file an IRS 1040. You have reason to believe that they would have been required to file a U.S. Income Tax Return, as the amount of reported income is greater than or equal to the minimum amount required to file as indicated in the instructions provided on the 1040.</a:t>
            </a:r>
          </a:p>
          <a:p>
            <a:endParaRPr lang="en-US" sz="800" dirty="0">
              <a:solidFill>
                <a:schemeClr val="tx1"/>
              </a:solidFill>
              <a:latin typeface="Times New Roman" panose="02020603050405020304" pitchFamily="18" charset="0"/>
              <a:cs typeface="Times New Roman" panose="02020603050405020304" pitchFamily="18" charset="0"/>
            </a:endParaRPr>
          </a:p>
          <a:p>
            <a:r>
              <a:rPr lang="en-US" sz="2900" dirty="0">
                <a:solidFill>
                  <a:schemeClr val="tx1"/>
                </a:solidFill>
                <a:latin typeface="Times New Roman" panose="02020603050405020304" pitchFamily="18" charset="0"/>
                <a:cs typeface="Times New Roman" panose="02020603050405020304" pitchFamily="18" charset="0"/>
              </a:rPr>
              <a:t>School receives Profile from CSS. Student reports a specific amount in untaxed income; FAFSA reports a different amount (If the school receives the CSS Profile, it must ensure that information contained there does not conflict with other documents received by the school).</a:t>
            </a:r>
          </a:p>
          <a:p>
            <a:endParaRPr lang="en-US" sz="800" dirty="0">
              <a:solidFill>
                <a:schemeClr val="tx1"/>
              </a:solidFill>
              <a:latin typeface="Times New Roman" panose="02020603050405020304" pitchFamily="18" charset="0"/>
              <a:cs typeface="Times New Roman" panose="02020603050405020304" pitchFamily="18" charset="0"/>
            </a:endParaRPr>
          </a:p>
          <a:p>
            <a:r>
              <a:rPr lang="en-US" sz="2900" dirty="0">
                <a:solidFill>
                  <a:schemeClr val="tx1"/>
                </a:solidFill>
                <a:latin typeface="Times New Roman" panose="02020603050405020304" pitchFamily="18" charset="0"/>
                <a:cs typeface="Times New Roman" panose="02020603050405020304" pitchFamily="18" charset="0"/>
              </a:rPr>
              <a:t>Admissions information received impacts student eligibility (i.e., student accepted into a non degree program, student received scholarship from high school, etc.)</a:t>
            </a:r>
          </a:p>
        </p:txBody>
      </p:sp>
    </p:spTree>
    <p:extLst>
      <p:ext uri="{BB962C8B-B14F-4D97-AF65-F5344CB8AC3E}">
        <p14:creationId xmlns:p14="http://schemas.microsoft.com/office/powerpoint/2010/main" val="386033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Conflicting information</a:t>
            </a:r>
          </a:p>
        </p:txBody>
      </p:sp>
      <p:sp>
        <p:nvSpPr>
          <p:cNvPr id="4" name="Content Placeholder 3"/>
          <p:cNvSpPr>
            <a:spLocks noGrp="1"/>
          </p:cNvSpPr>
          <p:nvPr>
            <p:ph idx="1"/>
          </p:nvPr>
        </p:nvSpPr>
        <p:spPr>
          <a:xfrm>
            <a:off x="152400" y="914400"/>
            <a:ext cx="8915400" cy="6096000"/>
          </a:xfrm>
        </p:spPr>
        <p:txBody>
          <a:bodyPr>
            <a:normAutofit fontScale="55000" lnSpcReduction="20000"/>
          </a:bodyPr>
          <a:lstStyle/>
          <a:p>
            <a:pPr marL="114300" lvl="0" indent="0">
              <a:spcBef>
                <a:spcPct val="20000"/>
              </a:spcBef>
              <a:buClr>
                <a:srgbClr val="A9A57C"/>
              </a:buClr>
              <a:buSzTx/>
              <a:buNone/>
            </a:pPr>
            <a:r>
              <a:rPr lang="en-US" sz="3600" b="1" dirty="0">
                <a:solidFill>
                  <a:schemeClr val="bg1"/>
                </a:solidFill>
                <a:latin typeface="Times New Roman" panose="02020603050405020304" pitchFamily="18" charset="0"/>
                <a:cs typeface="Times New Roman" panose="02020603050405020304" pitchFamily="18" charset="0"/>
              </a:rPr>
              <a:t>Examples of good practices for resolving Conflicting Data</a:t>
            </a:r>
          </a:p>
          <a:p>
            <a:pPr marL="342900" lvl="0" indent="-228600">
              <a:spcBef>
                <a:spcPct val="20000"/>
              </a:spcBef>
              <a:buClr>
                <a:srgbClr val="A9A57C"/>
              </a:buClr>
              <a:buSzTx/>
              <a:buFont typeface="Arial" pitchFamily="34" charset="0"/>
              <a:buChar char="•"/>
            </a:pPr>
            <a:endParaRPr lang="en-US" sz="700" dirty="0">
              <a:solidFill>
                <a:schemeClr val="bg1"/>
              </a:solidFill>
              <a:latin typeface="Times New Roman" panose="02020603050405020304" pitchFamily="18" charset="0"/>
              <a:cs typeface="Times New Roman" panose="02020603050405020304" pitchFamily="18" charset="0"/>
            </a:endParaRPr>
          </a:p>
          <a:p>
            <a:pPr marL="342900" lvl="0" indent="-228600">
              <a:spcBef>
                <a:spcPct val="20000"/>
              </a:spcBef>
              <a:buClr>
                <a:srgbClr val="A9A57C"/>
              </a:buClr>
              <a:buSzTx/>
              <a:buFont typeface="Arial" pitchFamily="34" charset="0"/>
              <a:buChar char="•"/>
            </a:pPr>
            <a:r>
              <a:rPr lang="en-US" sz="2900" dirty="0">
                <a:solidFill>
                  <a:schemeClr val="tx1"/>
                </a:solidFill>
                <a:latin typeface="Times New Roman" panose="02020603050405020304" pitchFamily="18" charset="0"/>
                <a:cs typeface="Times New Roman" panose="02020603050405020304" pitchFamily="18" charset="0"/>
              </a:rPr>
              <a:t>Assets reported on the FAFSA are $0 or low but significant interest and dividend income or capital gains are reported on the U.S. Income Tax Return.</a:t>
            </a:r>
          </a:p>
          <a:p>
            <a:pPr marL="342900" lvl="0" indent="-228600">
              <a:spcBef>
                <a:spcPct val="20000"/>
              </a:spcBef>
              <a:buClr>
                <a:srgbClr val="A9A57C"/>
              </a:buClr>
              <a:buSzTx/>
              <a:buFont typeface="Arial" pitchFamily="34" charset="0"/>
              <a:buChar char="•"/>
            </a:pPr>
            <a:r>
              <a:rPr lang="en-US" sz="2900" dirty="0">
                <a:solidFill>
                  <a:schemeClr val="tx1"/>
                </a:solidFill>
                <a:latin typeface="Times New Roman" panose="02020603050405020304" pitchFamily="18" charset="0"/>
                <a:cs typeface="Times New Roman" panose="02020603050405020304" pitchFamily="18" charset="0"/>
              </a:rPr>
              <a:t>$0 income reported with no explanation as to how the student/parent/family can live on $0 income (Your institution may want to consider developing an expense vs. resource form to review $0 to low income reporting for the Calendar Year January–December).</a:t>
            </a:r>
          </a:p>
          <a:p>
            <a:pPr marL="342900" lvl="0" indent="-228600">
              <a:spcBef>
                <a:spcPct val="20000"/>
              </a:spcBef>
              <a:buClr>
                <a:srgbClr val="A9A57C"/>
              </a:buClr>
              <a:buSzTx/>
              <a:buFont typeface="Arial" pitchFamily="34" charset="0"/>
              <a:buChar char="•"/>
            </a:pPr>
            <a:r>
              <a:rPr lang="en-US" sz="2900" dirty="0">
                <a:solidFill>
                  <a:schemeClr val="tx1"/>
                </a:solidFill>
                <a:latin typeface="Times New Roman" panose="02020603050405020304" pitchFamily="18" charset="0"/>
                <a:cs typeface="Times New Roman" panose="02020603050405020304" pitchFamily="18" charset="0"/>
              </a:rPr>
              <a:t>Address reported by student/parent (i.e., if parents are divorced and the address on the student’s tax return does not match the address of the custodial parent’s tax return). Or the address doesn’t match the state of residence as listed on the FAFSA. (Your institution may want to consider obtaining a written explanation to determine residency).</a:t>
            </a:r>
          </a:p>
          <a:p>
            <a:pPr marL="342900" lvl="0" indent="-228600">
              <a:spcBef>
                <a:spcPct val="20000"/>
              </a:spcBef>
              <a:buClr>
                <a:srgbClr val="A9A57C"/>
              </a:buClr>
              <a:buSzTx/>
              <a:buFont typeface="Arial" pitchFamily="34" charset="0"/>
              <a:buChar char="•"/>
            </a:pPr>
            <a:r>
              <a:rPr lang="en-US" sz="2900" dirty="0">
                <a:solidFill>
                  <a:schemeClr val="tx1"/>
                </a:solidFill>
                <a:latin typeface="Times New Roman" panose="02020603050405020304" pitchFamily="18" charset="0"/>
                <a:cs typeface="Times New Roman" panose="02020603050405020304" pitchFamily="18" charset="0"/>
              </a:rPr>
              <a:t>If the student or parents reported business/farm net worth but didn’t file a schedule C or Form 1120 or just didn’t supply it to the school (Your institution may want to consider requesting additional documentation from the student or parent). </a:t>
            </a:r>
          </a:p>
          <a:p>
            <a:pPr marL="342900" lvl="0" indent="-228600">
              <a:spcBef>
                <a:spcPct val="20000"/>
              </a:spcBef>
              <a:buClr>
                <a:srgbClr val="A9A57C"/>
              </a:buClr>
              <a:buSzTx/>
              <a:buFont typeface="Arial" pitchFamily="34" charset="0"/>
              <a:buChar char="•"/>
            </a:pPr>
            <a:r>
              <a:rPr lang="en-US" sz="2900" dirty="0">
                <a:solidFill>
                  <a:schemeClr val="tx1"/>
                </a:solidFill>
                <a:latin typeface="Times New Roman" panose="02020603050405020304" pitchFamily="18" charset="0"/>
                <a:cs typeface="Times New Roman" panose="02020603050405020304" pitchFamily="18" charset="0"/>
              </a:rPr>
              <a:t>Box 14 information from W-2 (Determine if the dollars represented are untaxed income not previously reported).</a:t>
            </a:r>
          </a:p>
          <a:p>
            <a:pPr marL="342900" lvl="0" indent="-228600">
              <a:spcBef>
                <a:spcPct val="20000"/>
              </a:spcBef>
              <a:buClr>
                <a:srgbClr val="A9A57C"/>
              </a:buClr>
              <a:buSzTx/>
              <a:buFont typeface="Arial" pitchFamily="34" charset="0"/>
              <a:buChar char="•"/>
            </a:pPr>
            <a:r>
              <a:rPr lang="en-US" sz="2900" dirty="0">
                <a:solidFill>
                  <a:schemeClr val="tx1"/>
                </a:solidFill>
                <a:latin typeface="Times New Roman" panose="02020603050405020304" pitchFamily="18" charset="0"/>
                <a:cs typeface="Times New Roman" panose="02020603050405020304" pitchFamily="18" charset="0"/>
              </a:rPr>
              <a:t>Questionable Dependency Status – Student selects “Ward of Court”, “Legal Guardian”, “Emancipated Minor”, “Foster Care”, or “orphan/Adopted”, “Homeless” or “at risk of Homelessness” as basis for Independent Status - Obtain PROOF and/or documentation of such status</a:t>
            </a:r>
          </a:p>
          <a:p>
            <a:pPr marL="0" indent="0">
              <a:buNone/>
            </a:pPr>
            <a:endParaRPr lang="en-US" sz="2900" dirty="0">
              <a:solidFill>
                <a:schemeClr val="bg1"/>
              </a:solidFill>
              <a:latin typeface="Times New Roman" panose="02020603050405020304" pitchFamily="18" charset="0"/>
              <a:cs typeface="Times New Roman" panose="02020603050405020304" pitchFamily="18" charset="0"/>
            </a:endParaRPr>
          </a:p>
          <a:p>
            <a:pPr marL="114300" lvl="0" indent="0" algn="ctr">
              <a:spcBef>
                <a:spcPct val="20000"/>
              </a:spcBef>
              <a:buClr>
                <a:srgbClr val="A9A57C"/>
              </a:buClr>
              <a:buSzTx/>
              <a:buNone/>
            </a:pPr>
            <a:r>
              <a:rPr lang="en-US" sz="2900" b="1" u="sng" dirty="0">
                <a:solidFill>
                  <a:srgbClr val="FFFF00"/>
                </a:solidFill>
                <a:latin typeface="Times New Roman" panose="02020603050405020304" pitchFamily="18" charset="0"/>
                <a:cs typeface="Times New Roman" panose="02020603050405020304" pitchFamily="18" charset="0"/>
              </a:rPr>
              <a:t>REMEMBER: You always have the ability to ask for whatever information you need any time that you think there is a problem.</a:t>
            </a:r>
          </a:p>
        </p:txBody>
      </p:sp>
    </p:spTree>
    <p:extLst>
      <p:ext uri="{BB962C8B-B14F-4D97-AF65-F5344CB8AC3E}">
        <p14:creationId xmlns:p14="http://schemas.microsoft.com/office/powerpoint/2010/main" val="1654463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9153-7CB6-41CE-9DD7-0A370F082911}"/>
              </a:ext>
            </a:extLst>
          </p:cNvPr>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2019-2020 VERIFICATION</a:t>
            </a:r>
          </a:p>
        </p:txBody>
      </p:sp>
      <p:sp>
        <p:nvSpPr>
          <p:cNvPr id="3" name="Content Placeholder 2">
            <a:extLst>
              <a:ext uri="{FF2B5EF4-FFF2-40B4-BE49-F238E27FC236}">
                <a16:creationId xmlns:a16="http://schemas.microsoft.com/office/drawing/2014/main" id="{E913DB60-9B4A-4DF9-B952-ACD76643BC75}"/>
              </a:ext>
            </a:extLst>
          </p:cNvPr>
          <p:cNvSpPr>
            <a:spLocks noGrp="1"/>
          </p:cNvSpPr>
          <p:nvPr>
            <p:ph idx="1"/>
          </p:nvPr>
        </p:nvSpPr>
        <p:spPr>
          <a:xfrm>
            <a:off x="838200" y="1600200"/>
            <a:ext cx="7239000" cy="3495984"/>
          </a:xfrm>
        </p:spPr>
        <p:txBody>
          <a:bodyPr>
            <a:normAutofit/>
          </a:bodyPr>
          <a:lstStyle/>
          <a:p>
            <a:pPr marL="0" indent="0" algn="ctr">
              <a:buNone/>
            </a:pPr>
            <a:r>
              <a:rPr lang="en-US" sz="9600" dirty="0">
                <a:solidFill>
                  <a:schemeClr val="bg1"/>
                </a:solidFill>
              </a:rPr>
              <a:t>NO KNOWN CHANGES!!</a:t>
            </a:r>
          </a:p>
        </p:txBody>
      </p:sp>
    </p:spTree>
    <p:extLst>
      <p:ext uri="{BB962C8B-B14F-4D97-AF65-F5344CB8AC3E}">
        <p14:creationId xmlns:p14="http://schemas.microsoft.com/office/powerpoint/2010/main" val="2748955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8382000" cy="1143000"/>
          </a:xfrm>
        </p:spPr>
        <p:txBody>
          <a:bodyPr>
            <a:normAutofit/>
          </a:bodyPr>
          <a:lstStyle/>
          <a:p>
            <a:r>
              <a:rPr lang="en-US" dirty="0">
                <a:latin typeface="Times New Roman" panose="02020603050405020304" pitchFamily="18" charset="0"/>
                <a:cs typeface="Times New Roman" panose="02020603050405020304" pitchFamily="18" charset="0"/>
              </a:rPr>
              <a:t>Document…document…document</a:t>
            </a:r>
          </a:p>
        </p:txBody>
      </p:sp>
      <p:sp>
        <p:nvSpPr>
          <p:cNvPr id="3" name="Content Placeholder 2"/>
          <p:cNvSpPr>
            <a:spLocks noGrp="1"/>
          </p:cNvSpPr>
          <p:nvPr>
            <p:ph idx="1"/>
          </p:nvPr>
        </p:nvSpPr>
        <p:spPr>
          <a:xfrm>
            <a:off x="457200" y="1609416"/>
            <a:ext cx="8458200" cy="5096184"/>
          </a:xfrm>
        </p:spPr>
        <p:txBody>
          <a:bodyPr>
            <a:noAutofit/>
          </a:bodyPr>
          <a:lstStyle/>
          <a:p>
            <a:pPr marL="0" indent="0">
              <a:buNone/>
              <a:defRPr/>
            </a:pPr>
            <a:r>
              <a:rPr lang="en-US" altLang="en-US" sz="2800" dirty="0">
                <a:solidFill>
                  <a:schemeClr val="bg1"/>
                </a:solidFill>
                <a:latin typeface="Arial" charset="0"/>
                <a:cs typeface="Arial" charset="0"/>
              </a:rPr>
              <a:t>Here is what Chesapeake collects ::</a:t>
            </a:r>
          </a:p>
          <a:p>
            <a:pPr>
              <a:buFont typeface="Wingdings" pitchFamily="2" charset="2"/>
              <a:buChar char="§"/>
              <a:defRPr/>
            </a:pPr>
            <a:r>
              <a:rPr lang="en-US" altLang="en-US" sz="2400" dirty="0">
                <a:solidFill>
                  <a:schemeClr val="bg1"/>
                </a:solidFill>
                <a:latin typeface="Arial" charset="0"/>
                <a:cs typeface="Arial" charset="0"/>
              </a:rPr>
              <a:t>IRS Tax Transcript for given year for both student/parent/spouse (1040X if needed)</a:t>
            </a:r>
          </a:p>
          <a:p>
            <a:pPr>
              <a:buFont typeface="Wingdings" pitchFamily="2" charset="2"/>
              <a:buChar char="§"/>
              <a:defRPr/>
            </a:pPr>
            <a:r>
              <a:rPr lang="en-US" altLang="en-US" sz="2400" dirty="0">
                <a:solidFill>
                  <a:schemeClr val="bg1"/>
                </a:solidFill>
                <a:latin typeface="Arial" charset="0"/>
                <a:cs typeface="Arial" charset="0"/>
              </a:rPr>
              <a:t>W2’s for students, parent(s), spouse(s) for given year</a:t>
            </a:r>
          </a:p>
          <a:p>
            <a:pPr>
              <a:buFont typeface="Wingdings" pitchFamily="2" charset="2"/>
              <a:buChar char="§"/>
              <a:defRPr/>
            </a:pPr>
            <a:r>
              <a:rPr lang="en-US" altLang="en-US" sz="2400" dirty="0">
                <a:solidFill>
                  <a:schemeClr val="bg1"/>
                </a:solidFill>
                <a:latin typeface="Arial" charset="0"/>
                <a:cs typeface="Arial" charset="0"/>
              </a:rPr>
              <a:t>Non-Filing Form</a:t>
            </a:r>
          </a:p>
          <a:p>
            <a:pPr>
              <a:buFont typeface="Wingdings" pitchFamily="2" charset="2"/>
              <a:buChar char="§"/>
              <a:defRPr/>
            </a:pPr>
            <a:r>
              <a:rPr lang="en-US" altLang="en-US" sz="2400" dirty="0">
                <a:solidFill>
                  <a:schemeClr val="bg1"/>
                </a:solidFill>
                <a:latin typeface="Arial" charset="0"/>
                <a:cs typeface="Arial" charset="0"/>
              </a:rPr>
              <a:t>Verification Worksheet</a:t>
            </a:r>
          </a:p>
          <a:p>
            <a:pPr>
              <a:buFont typeface="Wingdings" pitchFamily="2" charset="2"/>
              <a:buChar char="§"/>
              <a:defRPr/>
            </a:pPr>
            <a:r>
              <a:rPr lang="en-US" altLang="en-US" sz="2400" dirty="0">
                <a:solidFill>
                  <a:schemeClr val="bg1"/>
                </a:solidFill>
                <a:latin typeface="Arial" charset="0"/>
                <a:cs typeface="Arial" charset="0"/>
              </a:rPr>
              <a:t>High School Dip/GED/Equivalent </a:t>
            </a:r>
          </a:p>
          <a:p>
            <a:pPr>
              <a:buFont typeface="Wingdings" pitchFamily="2" charset="2"/>
              <a:buChar char="§"/>
              <a:defRPr/>
            </a:pPr>
            <a:r>
              <a:rPr lang="en-US" altLang="en-US" sz="2400" dirty="0">
                <a:solidFill>
                  <a:schemeClr val="bg1"/>
                </a:solidFill>
                <a:latin typeface="Arial" charset="0"/>
                <a:cs typeface="Arial" charset="0"/>
              </a:rPr>
              <a:t>Academic Transcripts</a:t>
            </a:r>
          </a:p>
          <a:p>
            <a:pPr>
              <a:buFont typeface="Wingdings" pitchFamily="2" charset="2"/>
              <a:buChar char="§"/>
              <a:defRPr/>
            </a:pPr>
            <a:r>
              <a:rPr lang="en-US" altLang="en-US" sz="2400" dirty="0">
                <a:solidFill>
                  <a:schemeClr val="bg1"/>
                </a:solidFill>
                <a:latin typeface="Arial" charset="0"/>
                <a:cs typeface="Arial" charset="0"/>
              </a:rPr>
              <a:t>Birth Certificates/SS Card</a:t>
            </a:r>
          </a:p>
          <a:p>
            <a:pPr>
              <a:buFont typeface="Wingdings" pitchFamily="2" charset="2"/>
              <a:buChar char="§"/>
              <a:defRPr/>
            </a:pPr>
            <a:r>
              <a:rPr lang="en-US" altLang="en-US" sz="2400" dirty="0">
                <a:solidFill>
                  <a:schemeClr val="bg1"/>
                </a:solidFill>
                <a:latin typeface="Arial" charset="0"/>
                <a:cs typeface="Arial" charset="0"/>
              </a:rPr>
              <a:t>Citizenship </a:t>
            </a:r>
          </a:p>
          <a:p>
            <a:pPr marL="0" indent="0">
              <a:buNone/>
              <a:defRPr/>
            </a:pPr>
            <a:endParaRPr lang="en-US" altLang="en-US" sz="2400" dirty="0">
              <a:latin typeface="Arial" charset="0"/>
              <a:cs typeface="Arial" charset="0"/>
            </a:endParaRPr>
          </a:p>
        </p:txBody>
      </p:sp>
    </p:spTree>
    <p:extLst>
      <p:ext uri="{BB962C8B-B14F-4D97-AF65-F5344CB8AC3E}">
        <p14:creationId xmlns:p14="http://schemas.microsoft.com/office/powerpoint/2010/main" val="1679625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CE1B-F4B4-4F5F-926E-F7585183AD2F}"/>
              </a:ext>
            </a:extLst>
          </p:cNvPr>
          <p:cNvSpPr>
            <a:spLocks noGrp="1"/>
          </p:cNvSpPr>
          <p:nvPr>
            <p:ph type="title"/>
          </p:nvPr>
        </p:nvSpPr>
        <p:spPr>
          <a:xfrm>
            <a:off x="228600" y="10886"/>
            <a:ext cx="6554867" cy="1524000"/>
          </a:xfrm>
        </p:spPr>
        <p:txBody>
          <a:bodyPr/>
          <a:lstStyle/>
          <a:p>
            <a:r>
              <a:rPr lang="en-US" dirty="0">
                <a:latin typeface="Times New Roman" panose="02020603050405020304" pitchFamily="18" charset="0"/>
                <a:cs typeface="Times New Roman" panose="02020603050405020304" pitchFamily="18" charset="0"/>
              </a:rPr>
              <a:t>Consider….</a:t>
            </a:r>
          </a:p>
        </p:txBody>
      </p:sp>
      <p:sp>
        <p:nvSpPr>
          <p:cNvPr id="3" name="Content Placeholder 2">
            <a:extLst>
              <a:ext uri="{FF2B5EF4-FFF2-40B4-BE49-F238E27FC236}">
                <a16:creationId xmlns:a16="http://schemas.microsoft.com/office/drawing/2014/main" id="{DD21527F-EC09-4678-9201-013FD4C7B286}"/>
              </a:ext>
            </a:extLst>
          </p:cNvPr>
          <p:cNvSpPr>
            <a:spLocks noGrp="1"/>
          </p:cNvSpPr>
          <p:nvPr>
            <p:ph idx="1"/>
          </p:nvPr>
        </p:nvSpPr>
        <p:spPr>
          <a:xfrm>
            <a:off x="381000" y="1143000"/>
            <a:ext cx="8534400" cy="5410200"/>
          </a:xfrm>
        </p:spPr>
        <p:txBody>
          <a:bodyPr>
            <a:normAutofit lnSpcReduction="10000"/>
          </a:bodyPr>
          <a:lstStyle/>
          <a:p>
            <a:r>
              <a:rPr lang="en-US" sz="2400" dirty="0">
                <a:solidFill>
                  <a:schemeClr val="bg1"/>
                </a:solidFill>
                <a:latin typeface="Times New Roman" panose="02020603050405020304" pitchFamily="18" charset="0"/>
                <a:cs typeface="Times New Roman" panose="02020603050405020304" pitchFamily="18" charset="0"/>
              </a:rPr>
              <a:t>Brittani is 23 and her ISIR shows she has 2 dependent children and no income or benefits.  She graduated from a NJ high School, and reports her state of residency as DE. Her verification code is V1.</a:t>
            </a:r>
          </a:p>
          <a:p>
            <a:r>
              <a:rPr lang="en-US" sz="2400" dirty="0">
                <a:solidFill>
                  <a:schemeClr val="bg1"/>
                </a:solidFill>
                <a:latin typeface="Times New Roman" panose="02020603050405020304" pitchFamily="18" charset="0"/>
                <a:cs typeface="Times New Roman" panose="02020603050405020304" pitchFamily="18" charset="0"/>
              </a:rPr>
              <a:t>Brittani lives with her children’s father, Jordan.  Turns out, Jordan filed taxes in 2016 and 2017 as “Head of Household” with 3 dependents – Brittani and the 2 children.</a:t>
            </a:r>
          </a:p>
          <a:p>
            <a:r>
              <a:rPr lang="en-US" sz="2400" dirty="0">
                <a:solidFill>
                  <a:schemeClr val="bg1"/>
                </a:solidFill>
                <a:latin typeface="Times New Roman" panose="02020603050405020304" pitchFamily="18" charset="0"/>
                <a:cs typeface="Times New Roman" panose="02020603050405020304" pitchFamily="18" charset="0"/>
              </a:rPr>
              <a:t>Jordan carries the children on his health insurance, and Brittani is still covered by her parent’s insurance.</a:t>
            </a:r>
          </a:p>
          <a:p>
            <a:r>
              <a:rPr lang="en-US" sz="2400" dirty="0">
                <a:solidFill>
                  <a:schemeClr val="bg1"/>
                </a:solidFill>
                <a:latin typeface="Times New Roman" panose="02020603050405020304" pitchFamily="18" charset="0"/>
                <a:cs typeface="Times New Roman" panose="02020603050405020304" pitchFamily="18" charset="0"/>
              </a:rPr>
              <a:t>Is Brittani really Independent?</a:t>
            </a:r>
          </a:p>
          <a:p>
            <a:pPr lvl="1"/>
            <a:r>
              <a:rPr lang="en-US" sz="1800" dirty="0">
                <a:solidFill>
                  <a:schemeClr val="bg1"/>
                </a:solidFill>
                <a:latin typeface="Times New Roman" panose="02020603050405020304" pitchFamily="18" charset="0"/>
                <a:cs typeface="Times New Roman" panose="02020603050405020304" pitchFamily="18" charset="0"/>
              </a:rPr>
              <a:t>She actually has NO dependents</a:t>
            </a:r>
          </a:p>
          <a:p>
            <a:pPr lvl="1"/>
            <a:r>
              <a:rPr lang="en-US" sz="1800" dirty="0">
                <a:solidFill>
                  <a:schemeClr val="bg1"/>
                </a:solidFill>
                <a:latin typeface="Times New Roman" panose="02020603050405020304" pitchFamily="18" charset="0"/>
                <a:cs typeface="Times New Roman" panose="02020603050405020304" pitchFamily="18" charset="0"/>
              </a:rPr>
              <a:t>She must correct her FAFSA to show her parental data and signatures</a:t>
            </a:r>
          </a:p>
          <a:p>
            <a:pPr lvl="1"/>
            <a:r>
              <a:rPr lang="en-US" sz="1800" dirty="0">
                <a:solidFill>
                  <a:schemeClr val="bg1"/>
                </a:solidFill>
                <a:latin typeface="Times New Roman" panose="02020603050405020304" pitchFamily="18" charset="0"/>
                <a:cs typeface="Times New Roman" panose="02020603050405020304" pitchFamily="18" charset="0"/>
              </a:rPr>
              <a:t>She might not qualify for “In-State” tuition and state aid</a:t>
            </a:r>
          </a:p>
          <a:p>
            <a:pPr lvl="1"/>
            <a:endParaRPr lang="en-US" sz="1300" dirty="0"/>
          </a:p>
        </p:txBody>
      </p:sp>
    </p:spTree>
    <p:extLst>
      <p:ext uri="{BB962C8B-B14F-4D97-AF65-F5344CB8AC3E}">
        <p14:creationId xmlns:p14="http://schemas.microsoft.com/office/powerpoint/2010/main" val="2306898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C94F-5D72-48CE-8C1E-0D0DDDBE9CF3}"/>
              </a:ext>
            </a:extLst>
          </p:cNvPr>
          <p:cNvSpPr>
            <a:spLocks noGrp="1"/>
          </p:cNvSpPr>
          <p:nvPr>
            <p:ph type="title"/>
          </p:nvPr>
        </p:nvSpPr>
        <p:spPr>
          <a:xfrm>
            <a:off x="228600" y="228600"/>
            <a:ext cx="7239000" cy="1143000"/>
          </a:xfrm>
        </p:spPr>
        <p:txBody>
          <a:bodyPr/>
          <a:lstStyle/>
          <a:p>
            <a:r>
              <a:rPr lang="en-US" dirty="0">
                <a:latin typeface="Times New Roman" panose="02020603050405020304" pitchFamily="18" charset="0"/>
                <a:cs typeface="Times New Roman" panose="02020603050405020304" pitchFamily="18" charset="0"/>
              </a:rPr>
              <a:t>CONSIDER…</a:t>
            </a:r>
          </a:p>
        </p:txBody>
      </p:sp>
      <p:sp>
        <p:nvSpPr>
          <p:cNvPr id="3" name="Content Placeholder 2">
            <a:extLst>
              <a:ext uri="{FF2B5EF4-FFF2-40B4-BE49-F238E27FC236}">
                <a16:creationId xmlns:a16="http://schemas.microsoft.com/office/drawing/2014/main" id="{47E8E5EB-8361-469D-903E-47E5454DC70D}"/>
              </a:ext>
            </a:extLst>
          </p:cNvPr>
          <p:cNvSpPr>
            <a:spLocks noGrp="1"/>
          </p:cNvSpPr>
          <p:nvPr>
            <p:ph idx="1"/>
          </p:nvPr>
        </p:nvSpPr>
        <p:spPr>
          <a:xfrm>
            <a:off x="152400" y="685800"/>
            <a:ext cx="8741229" cy="6477000"/>
          </a:xfrm>
        </p:spPr>
        <p:txBody>
          <a:bodyPr>
            <a:noAutofit/>
          </a:bodyPr>
          <a:lstStyle/>
          <a:p>
            <a:r>
              <a:rPr lang="en-US" sz="2400" dirty="0">
                <a:solidFill>
                  <a:schemeClr val="bg1"/>
                </a:solidFill>
                <a:latin typeface="Times New Roman" panose="02020603050405020304" pitchFamily="18" charset="0"/>
                <a:cs typeface="Times New Roman" panose="02020603050405020304" pitchFamily="18" charset="0"/>
              </a:rPr>
              <a:t>Julius, 18, has lived with his grandparents since he was born and has never had contact with his parents.  His parents both have substance abuse issues, and no one really knows where they are – or if they are actually still alive.  </a:t>
            </a:r>
          </a:p>
          <a:p>
            <a:r>
              <a:rPr lang="en-US" sz="2400" dirty="0">
                <a:solidFill>
                  <a:schemeClr val="bg1"/>
                </a:solidFill>
                <a:latin typeface="Times New Roman" panose="02020603050405020304" pitchFamily="18" charset="0"/>
                <a:cs typeface="Times New Roman" panose="02020603050405020304" pitchFamily="18" charset="0"/>
              </a:rPr>
              <a:t>Julius’s grandparents have no legal documentation concerning custody or guardianship, but HAVE claimed Julius on their taxes and supported him since he was born.  His FAFSA has no EFC but is flagged for verification code V1.</a:t>
            </a:r>
          </a:p>
          <a:p>
            <a:r>
              <a:rPr lang="en-US" sz="2400" dirty="0">
                <a:solidFill>
                  <a:schemeClr val="bg1"/>
                </a:solidFill>
                <a:latin typeface="Times New Roman" panose="02020603050405020304" pitchFamily="18" charset="0"/>
                <a:cs typeface="Times New Roman" panose="02020603050405020304" pitchFamily="18" charset="0"/>
              </a:rPr>
              <a:t>Who should be reported on his FAFSA as the “parent or guardian”?</a:t>
            </a:r>
          </a:p>
          <a:p>
            <a:pPr lvl="2"/>
            <a:r>
              <a:rPr lang="en-US" sz="1500" dirty="0">
                <a:solidFill>
                  <a:schemeClr val="bg1"/>
                </a:solidFill>
                <a:latin typeface="Times New Roman" panose="02020603050405020304" pitchFamily="18" charset="0"/>
                <a:cs typeface="Times New Roman" panose="02020603050405020304" pitchFamily="18" charset="0"/>
              </a:rPr>
              <a:t>Lacking LEGAL basis, the Grandparents CANNOT report.</a:t>
            </a:r>
          </a:p>
          <a:p>
            <a:pPr lvl="2"/>
            <a:r>
              <a:rPr lang="en-US" sz="1500" dirty="0">
                <a:solidFill>
                  <a:schemeClr val="bg1"/>
                </a:solidFill>
                <a:latin typeface="Times New Roman" panose="02020603050405020304" pitchFamily="18" charset="0"/>
                <a:cs typeface="Times New Roman" panose="02020603050405020304" pitchFamily="18" charset="0"/>
              </a:rPr>
              <a:t>The FAA might consider a DEPENDENCY OVERRIDE, using the grandparent’s basic support as Julius’s “other untaxed income”, “gifts or bills paid” on his behalf.</a:t>
            </a:r>
          </a:p>
          <a:p>
            <a:pPr lvl="2"/>
            <a:r>
              <a:rPr lang="en-US" sz="1500" dirty="0">
                <a:solidFill>
                  <a:schemeClr val="bg1"/>
                </a:solidFill>
                <a:latin typeface="Times New Roman" panose="02020603050405020304" pitchFamily="18" charset="0"/>
                <a:cs typeface="Times New Roman" panose="02020603050405020304" pitchFamily="18" charset="0"/>
              </a:rPr>
              <a:t>Documentation might be a letter from the Grandparents, primary and/or secondary school records showing the Grandparents as Emergency Contacts and/or responsible/custodial parent, and letters from a teacher, counselor, clergy, or medical person who is aware of Julius’s history and situation.</a:t>
            </a:r>
          </a:p>
        </p:txBody>
      </p:sp>
    </p:spTree>
    <p:extLst>
      <p:ext uri="{BB962C8B-B14F-4D97-AF65-F5344CB8AC3E}">
        <p14:creationId xmlns:p14="http://schemas.microsoft.com/office/powerpoint/2010/main" val="977475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979E-AF4F-4DAB-AA55-58BA78AEFDCF}"/>
              </a:ext>
            </a:extLst>
          </p:cNvPr>
          <p:cNvSpPr>
            <a:spLocks noGrp="1"/>
          </p:cNvSpPr>
          <p:nvPr>
            <p:ph type="title"/>
          </p:nvPr>
        </p:nvSpPr>
        <p:spPr>
          <a:xfrm>
            <a:off x="228600" y="54426"/>
            <a:ext cx="7239000" cy="1143000"/>
          </a:xfrm>
        </p:spPr>
        <p:txBody>
          <a:bodyPr/>
          <a:lstStyle/>
          <a:p>
            <a:r>
              <a:rPr lang="en-US" dirty="0">
                <a:latin typeface="Times New Roman" panose="02020603050405020304" pitchFamily="18" charset="0"/>
                <a:cs typeface="Times New Roman" panose="02020603050405020304" pitchFamily="18" charset="0"/>
              </a:rPr>
              <a:t>CONSIDER…</a:t>
            </a:r>
          </a:p>
        </p:txBody>
      </p:sp>
      <p:sp>
        <p:nvSpPr>
          <p:cNvPr id="3" name="Content Placeholder 2">
            <a:extLst>
              <a:ext uri="{FF2B5EF4-FFF2-40B4-BE49-F238E27FC236}">
                <a16:creationId xmlns:a16="http://schemas.microsoft.com/office/drawing/2014/main" id="{ACC44F55-6087-44EB-AF49-8578C1352A23}"/>
              </a:ext>
            </a:extLst>
          </p:cNvPr>
          <p:cNvSpPr>
            <a:spLocks noGrp="1"/>
          </p:cNvSpPr>
          <p:nvPr>
            <p:ph idx="1"/>
          </p:nvPr>
        </p:nvSpPr>
        <p:spPr>
          <a:xfrm>
            <a:off x="228600" y="914400"/>
            <a:ext cx="8686800" cy="5791200"/>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Albert, 20, filed his FAFSA as an independent student with a 2016 income of $3,200, and has a verification code of V1.  </a:t>
            </a:r>
          </a:p>
          <a:p>
            <a:r>
              <a:rPr lang="en-US" sz="2400" dirty="0">
                <a:solidFill>
                  <a:schemeClr val="bg1"/>
                </a:solidFill>
                <a:latin typeface="Times New Roman" panose="02020603050405020304" pitchFamily="18" charset="0"/>
                <a:cs typeface="Times New Roman" panose="02020603050405020304" pitchFamily="18" charset="0"/>
              </a:rPr>
              <a:t>He answered yes to “Legal Guardianship” as his basis for his Independent status.  Albert’s parents are both active military, and when Albert was a High School Junior, BOTH his parents were deployed at the same time. Albert went to live with his Aunt, who was given Temporary Legal Guardianship over Albert for the duration of the parent’s deployment.  </a:t>
            </a:r>
          </a:p>
          <a:p>
            <a:r>
              <a:rPr lang="en-US" sz="2400" dirty="0">
                <a:solidFill>
                  <a:schemeClr val="bg1"/>
                </a:solidFill>
                <a:latin typeface="Times New Roman" panose="02020603050405020304" pitchFamily="18" charset="0"/>
                <a:cs typeface="Times New Roman" panose="02020603050405020304" pitchFamily="18" charset="0"/>
              </a:rPr>
              <a:t>Albert brings a document signed by his parents to support his independent status.</a:t>
            </a:r>
          </a:p>
          <a:p>
            <a:r>
              <a:rPr lang="en-US" sz="2400" dirty="0">
                <a:solidFill>
                  <a:schemeClr val="bg1"/>
                </a:solidFill>
                <a:latin typeface="Times New Roman" panose="02020603050405020304" pitchFamily="18" charset="0"/>
                <a:cs typeface="Times New Roman" panose="02020603050405020304" pitchFamily="18" charset="0"/>
              </a:rPr>
              <a:t>Is Albert REALLY an Independent Student?</a:t>
            </a:r>
          </a:p>
          <a:p>
            <a:pPr lvl="2"/>
            <a:r>
              <a:rPr lang="en-US" sz="1800" dirty="0">
                <a:solidFill>
                  <a:schemeClr val="bg1"/>
                </a:solidFill>
                <a:latin typeface="Times New Roman" panose="02020603050405020304" pitchFamily="18" charset="0"/>
                <a:cs typeface="Times New Roman" panose="02020603050405020304" pitchFamily="18" charset="0"/>
              </a:rPr>
              <a:t>The FAFSA instructions and directions refer to “COURT APPOINTED” Legal Guardianship ONLY.</a:t>
            </a:r>
          </a:p>
          <a:p>
            <a:pPr lvl="2"/>
            <a:r>
              <a:rPr lang="en-US" sz="1800" dirty="0">
                <a:solidFill>
                  <a:schemeClr val="bg1"/>
                </a:solidFill>
                <a:latin typeface="Times New Roman" panose="02020603050405020304" pitchFamily="18" charset="0"/>
                <a:cs typeface="Times New Roman" panose="02020603050405020304" pitchFamily="18" charset="0"/>
              </a:rPr>
              <a:t>Albert must correct his FAFSA to add his parental data and signatures</a:t>
            </a:r>
            <a:endParaRPr lang="en-US" sz="1000" dirty="0"/>
          </a:p>
        </p:txBody>
      </p:sp>
    </p:spTree>
    <p:extLst>
      <p:ext uri="{BB962C8B-B14F-4D97-AF65-F5344CB8AC3E}">
        <p14:creationId xmlns:p14="http://schemas.microsoft.com/office/powerpoint/2010/main" val="3347453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8736-EC8E-4D48-85A4-10CA3C7ADA36}"/>
              </a:ext>
            </a:extLst>
          </p:cNvPr>
          <p:cNvSpPr>
            <a:spLocks noGrp="1"/>
          </p:cNvSpPr>
          <p:nvPr>
            <p:ph type="title" idx="4294967295"/>
          </p:nvPr>
        </p:nvSpPr>
        <p:spPr>
          <a:xfrm>
            <a:off x="914400" y="990600"/>
            <a:ext cx="7239000" cy="3108325"/>
          </a:xfrm>
        </p:spPr>
        <p:txBody>
          <a:bodyPr>
            <a:normAutofit/>
            <a:scene3d>
              <a:camera prst="orthographicFront"/>
              <a:lightRig rig="threePt" dir="t"/>
            </a:scene3d>
            <a:sp3d contourW="12700">
              <a:contourClr>
                <a:srgbClr val="7030A0"/>
              </a:contourClr>
            </a:sp3d>
          </a:bodyPr>
          <a:lstStyle/>
          <a:p>
            <a:r>
              <a:rPr lang="en-US" sz="6000" dirty="0">
                <a:solidFill>
                  <a:schemeClr val="bg1"/>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87806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4867" cy="1524000"/>
          </a:xfrm>
        </p:spPr>
        <p:txBody>
          <a:bodyPr/>
          <a:lstStyle/>
          <a:p>
            <a:r>
              <a:rPr lang="en-US" dirty="0">
                <a:latin typeface="Times New Roman" panose="02020603050405020304" pitchFamily="18" charset="0"/>
                <a:cs typeface="Times New Roman" panose="02020603050405020304" pitchFamily="18" charset="0"/>
              </a:rPr>
              <a:t>Group Discussion</a:t>
            </a:r>
          </a:p>
        </p:txBody>
      </p:sp>
      <p:sp>
        <p:nvSpPr>
          <p:cNvPr id="3" name="Content Placeholder 2"/>
          <p:cNvSpPr>
            <a:spLocks noGrp="1"/>
          </p:cNvSpPr>
          <p:nvPr>
            <p:ph idx="1"/>
          </p:nvPr>
        </p:nvSpPr>
        <p:spPr>
          <a:xfrm>
            <a:off x="304800" y="1066800"/>
            <a:ext cx="8425543" cy="5562600"/>
          </a:xfrm>
        </p:spPr>
        <p:txBody>
          <a:bodyPr>
            <a:normAutofit lnSpcReduction="10000"/>
          </a:bodyPr>
          <a:lstStyle/>
          <a:p>
            <a:r>
              <a:rPr lang="en-US" sz="2800" dirty="0">
                <a:solidFill>
                  <a:schemeClr val="bg1"/>
                </a:solidFill>
                <a:latin typeface="Times New Roman" panose="02020603050405020304" pitchFamily="18" charset="0"/>
                <a:cs typeface="Times New Roman" panose="02020603050405020304" pitchFamily="18" charset="0"/>
              </a:rPr>
              <a:t>What are you doing on your campus?</a:t>
            </a:r>
          </a:p>
          <a:p>
            <a:r>
              <a:rPr lang="en-US" sz="2800" dirty="0">
                <a:solidFill>
                  <a:schemeClr val="bg1"/>
                </a:solidFill>
                <a:latin typeface="Times New Roman" panose="02020603050405020304" pitchFamily="18" charset="0"/>
                <a:cs typeface="Times New Roman" panose="02020603050405020304" pitchFamily="18" charset="0"/>
              </a:rPr>
              <a:t>Which students are you verifying?</a:t>
            </a:r>
          </a:p>
          <a:p>
            <a:pPr lvl="1"/>
            <a:r>
              <a:rPr lang="en-US" sz="2000" dirty="0">
                <a:solidFill>
                  <a:schemeClr val="bg1"/>
                </a:solidFill>
                <a:latin typeface="Times New Roman" panose="02020603050405020304" pitchFamily="18" charset="0"/>
                <a:cs typeface="Times New Roman" panose="02020603050405020304" pitchFamily="18" charset="0"/>
              </a:rPr>
              <a:t>Only those selected by CPS?</a:t>
            </a:r>
          </a:p>
          <a:p>
            <a:pPr lvl="1"/>
            <a:r>
              <a:rPr lang="en-US" sz="2000" dirty="0">
                <a:solidFill>
                  <a:schemeClr val="bg1"/>
                </a:solidFill>
                <a:latin typeface="Times New Roman" panose="02020603050405020304" pitchFamily="18" charset="0"/>
                <a:cs typeface="Times New Roman" panose="02020603050405020304" pitchFamily="18" charset="0"/>
              </a:rPr>
              <a:t>Institutionally selecting additional students?</a:t>
            </a:r>
          </a:p>
          <a:p>
            <a:pPr lvl="2"/>
            <a:r>
              <a:rPr lang="en-US" sz="1800" dirty="0">
                <a:solidFill>
                  <a:schemeClr val="bg1"/>
                </a:solidFill>
                <a:latin typeface="Times New Roman" panose="02020603050405020304" pitchFamily="18" charset="0"/>
                <a:cs typeface="Times New Roman" panose="02020603050405020304" pitchFamily="18" charset="0"/>
              </a:rPr>
              <a:t>If so, what criteria are you using to select?</a:t>
            </a:r>
          </a:p>
          <a:p>
            <a:r>
              <a:rPr lang="en-US" sz="2800" dirty="0">
                <a:solidFill>
                  <a:schemeClr val="bg1"/>
                </a:solidFill>
                <a:latin typeface="Times New Roman" panose="02020603050405020304" pitchFamily="18" charset="0"/>
                <a:cs typeface="Times New Roman" panose="02020603050405020304" pitchFamily="18" charset="0"/>
              </a:rPr>
              <a:t>Are you verifying additional items or just those required by the tracking group?</a:t>
            </a:r>
          </a:p>
          <a:p>
            <a:r>
              <a:rPr lang="en-US" sz="2800" dirty="0">
                <a:solidFill>
                  <a:schemeClr val="bg1"/>
                </a:solidFill>
                <a:latin typeface="Times New Roman" panose="02020603050405020304" pitchFamily="18" charset="0"/>
                <a:cs typeface="Times New Roman" panose="02020603050405020304" pitchFamily="18" charset="0"/>
              </a:rPr>
              <a:t>What are you collecting for Non-Filing Students</a:t>
            </a:r>
          </a:p>
          <a:p>
            <a:pPr lvl="1"/>
            <a:r>
              <a:rPr lang="en-US" sz="2000" dirty="0">
                <a:solidFill>
                  <a:schemeClr val="bg1"/>
                </a:solidFill>
                <a:latin typeface="Times New Roman" panose="02020603050405020304" pitchFamily="18" charset="0"/>
                <a:cs typeface="Times New Roman" panose="02020603050405020304" pitchFamily="18" charset="0"/>
              </a:rPr>
              <a:t>Schools have flexibility on the format of the written statement, but it needs to be signed by the non-filer. For example, the non-filer could simply submit a signed attestation, or the school could provide a form with standard language about attempts to obtain the VONF that the non-filer only needs to sign.</a:t>
            </a:r>
          </a:p>
        </p:txBody>
      </p:sp>
    </p:spTree>
    <p:extLst>
      <p:ext uri="{BB962C8B-B14F-4D97-AF65-F5344CB8AC3E}">
        <p14:creationId xmlns:p14="http://schemas.microsoft.com/office/powerpoint/2010/main" val="128418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524000"/>
          </a:xfrm>
        </p:spPr>
        <p:txBody>
          <a:bodyPr/>
          <a:lstStyle/>
          <a:p>
            <a:r>
              <a:rPr lang="en-US" dirty="0">
                <a:latin typeface="Times New Roman" panose="02020603050405020304" pitchFamily="18" charset="0"/>
                <a:cs typeface="Times New Roman" panose="02020603050405020304" pitchFamily="18" charset="0"/>
              </a:rPr>
              <a:t>History of Verification process</a:t>
            </a:r>
          </a:p>
        </p:txBody>
      </p:sp>
      <p:pic>
        <p:nvPicPr>
          <p:cNvPr id="5" name="Picture 4"/>
          <p:cNvPicPr>
            <a:picLocks noChangeAspect="1"/>
          </p:cNvPicPr>
          <p:nvPr/>
        </p:nvPicPr>
        <p:blipFill rotWithShape="1">
          <a:blip r:embed="rId2"/>
          <a:srcRect l="1389" r="1389"/>
          <a:stretch/>
        </p:blipFill>
        <p:spPr>
          <a:xfrm>
            <a:off x="0" y="990600"/>
            <a:ext cx="4800600" cy="5704114"/>
          </a:xfrm>
          <a:prstGeom prst="rect">
            <a:avLst/>
          </a:prstGeom>
        </p:spPr>
      </p:pic>
      <p:pic>
        <p:nvPicPr>
          <p:cNvPr id="6" name="Picture 5"/>
          <p:cNvPicPr>
            <a:picLocks noChangeAspect="1"/>
          </p:cNvPicPr>
          <p:nvPr/>
        </p:nvPicPr>
        <p:blipFill>
          <a:blip r:embed="rId3"/>
          <a:stretch>
            <a:fillRect/>
          </a:stretch>
        </p:blipFill>
        <p:spPr>
          <a:xfrm>
            <a:off x="4800600" y="990600"/>
            <a:ext cx="4299857" cy="570411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1" y="1066800"/>
            <a:ext cx="7650242" cy="33528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Student ABC</a:t>
            </a:r>
          </a:p>
          <a:p>
            <a:r>
              <a:rPr lang="en-US" sz="2800" dirty="0">
                <a:solidFill>
                  <a:schemeClr val="bg1"/>
                </a:solidFill>
                <a:latin typeface="Times New Roman" panose="02020603050405020304" pitchFamily="18" charset="0"/>
                <a:cs typeface="Times New Roman" panose="02020603050405020304" pitchFamily="18" charset="0"/>
              </a:rPr>
              <a:t>See handout</a:t>
            </a:r>
          </a:p>
          <a:p>
            <a:r>
              <a:rPr lang="en-US" sz="2800" dirty="0">
                <a:solidFill>
                  <a:schemeClr val="bg1"/>
                </a:solidFill>
                <a:latin typeface="Times New Roman" panose="02020603050405020304" pitchFamily="18" charset="0"/>
                <a:cs typeface="Times New Roman" panose="02020603050405020304" pitchFamily="18" charset="0"/>
              </a:rPr>
              <a:t>Missing information?</a:t>
            </a: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61999" y="3505200"/>
            <a:ext cx="8050071" cy="2895600"/>
          </a:xfrm>
          <a:prstGeom prst="rect">
            <a:avLst/>
          </a:prstGeom>
        </p:spPr>
      </p:pic>
    </p:spTree>
    <p:extLst>
      <p:ext uri="{BB962C8B-B14F-4D97-AF65-F5344CB8AC3E}">
        <p14:creationId xmlns:p14="http://schemas.microsoft.com/office/powerpoint/2010/main" val="17089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228600" y="1219200"/>
            <a:ext cx="3429000" cy="33528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Student ABC</a:t>
            </a:r>
          </a:p>
          <a:p>
            <a:r>
              <a:rPr lang="en-US" sz="2800" dirty="0">
                <a:solidFill>
                  <a:schemeClr val="bg1"/>
                </a:solidFill>
                <a:latin typeface="Times New Roman" panose="02020603050405020304" pitchFamily="18" charset="0"/>
                <a:cs typeface="Times New Roman" panose="02020603050405020304" pitchFamily="18" charset="0"/>
              </a:rPr>
              <a:t>Verification Results</a:t>
            </a:r>
          </a:p>
          <a:p>
            <a:pPr marL="0" indent="0">
              <a:buNone/>
            </a:pPr>
            <a:endParaRPr lang="en-US" sz="18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r="361" b="9138"/>
          <a:stretch/>
        </p:blipFill>
        <p:spPr>
          <a:xfrm>
            <a:off x="3581400" y="304800"/>
            <a:ext cx="5410200" cy="6437244"/>
          </a:xfrm>
          <a:prstGeom prst="rect">
            <a:avLst/>
          </a:prstGeom>
        </p:spPr>
      </p:pic>
      <p:sp>
        <p:nvSpPr>
          <p:cNvPr id="6" name="TextBox 5"/>
          <p:cNvSpPr txBox="1"/>
          <p:nvPr/>
        </p:nvSpPr>
        <p:spPr>
          <a:xfrm>
            <a:off x="4343400" y="283029"/>
            <a:ext cx="205740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Student ABC</a:t>
            </a:r>
          </a:p>
        </p:txBody>
      </p:sp>
    </p:spTree>
    <p:extLst>
      <p:ext uri="{BB962C8B-B14F-4D97-AF65-F5344CB8AC3E}">
        <p14:creationId xmlns:p14="http://schemas.microsoft.com/office/powerpoint/2010/main" val="1557915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1" y="1066800"/>
            <a:ext cx="7848600" cy="15240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Student XYZ</a:t>
            </a:r>
          </a:p>
          <a:p>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r="16948"/>
          <a:stretch/>
        </p:blipFill>
        <p:spPr>
          <a:xfrm>
            <a:off x="1219200" y="1828800"/>
            <a:ext cx="6248400" cy="4953000"/>
          </a:xfrm>
          <a:prstGeom prst="rect">
            <a:avLst/>
          </a:prstGeom>
        </p:spPr>
      </p:pic>
    </p:spTree>
    <p:extLst>
      <p:ext uri="{BB962C8B-B14F-4D97-AF65-F5344CB8AC3E}">
        <p14:creationId xmlns:p14="http://schemas.microsoft.com/office/powerpoint/2010/main" val="1434122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1295400"/>
            <a:ext cx="8534400" cy="5410200"/>
          </a:xfrm>
        </p:spPr>
        <p:txBody>
          <a:bodyPr>
            <a:normAutofit fontScale="70000" lnSpcReduction="20000"/>
          </a:bodyPr>
          <a:lstStyle/>
          <a:p>
            <a:r>
              <a:rPr lang="en-US" sz="4000" dirty="0">
                <a:solidFill>
                  <a:schemeClr val="bg1"/>
                </a:solidFill>
                <a:latin typeface="Times New Roman" panose="02020603050405020304" pitchFamily="18" charset="0"/>
                <a:cs typeface="Times New Roman" panose="02020603050405020304" pitchFamily="18" charset="0"/>
              </a:rPr>
              <a:t>Student XYZ</a:t>
            </a:r>
          </a:p>
          <a:p>
            <a:r>
              <a:rPr lang="en-US" sz="2800" b="1" dirty="0">
                <a:solidFill>
                  <a:schemeClr val="bg1"/>
                </a:solidFill>
                <a:latin typeface="Times New Roman" panose="02020603050405020304" pitchFamily="18" charset="0"/>
                <a:cs typeface="Times New Roman" panose="02020603050405020304" pitchFamily="18" charset="0"/>
              </a:rPr>
              <a:t>Reported on the FAFSA</a:t>
            </a:r>
          </a:p>
          <a:p>
            <a:r>
              <a:rPr lang="en-US" sz="2800" dirty="0">
                <a:solidFill>
                  <a:schemeClr val="bg1"/>
                </a:solidFill>
                <a:latin typeface="Times New Roman" panose="02020603050405020304" pitchFamily="18" charset="0"/>
                <a:cs typeface="Times New Roman" panose="02020603050405020304" pitchFamily="18" charset="0"/>
              </a:rPr>
              <a:t>2 in household; 1 in college</a:t>
            </a:r>
          </a:p>
          <a:p>
            <a:r>
              <a:rPr lang="en-US" sz="2800" dirty="0">
                <a:solidFill>
                  <a:schemeClr val="bg1"/>
                </a:solidFill>
                <a:latin typeface="Times New Roman" panose="02020603050405020304" pitchFamily="18" charset="0"/>
                <a:cs typeface="Times New Roman" panose="02020603050405020304" pitchFamily="18" charset="0"/>
              </a:rPr>
              <a:t>Student Income</a:t>
            </a:r>
          </a:p>
          <a:p>
            <a:pPr lvl="1"/>
            <a:r>
              <a:rPr lang="en-US" sz="2600" dirty="0">
                <a:solidFill>
                  <a:schemeClr val="bg1"/>
                </a:solidFill>
                <a:latin typeface="Times New Roman" panose="02020603050405020304" pitchFamily="18" charset="0"/>
                <a:cs typeface="Times New Roman" panose="02020603050405020304" pitchFamily="18" charset="0"/>
              </a:rPr>
              <a:t>AGI $2,655 </a:t>
            </a:r>
          </a:p>
          <a:p>
            <a:pPr lvl="1"/>
            <a:r>
              <a:rPr lang="en-US" sz="2600" dirty="0">
                <a:solidFill>
                  <a:schemeClr val="bg1"/>
                </a:solidFill>
                <a:latin typeface="Times New Roman" panose="02020603050405020304" pitchFamily="18" charset="0"/>
                <a:cs typeface="Times New Roman" panose="02020603050405020304" pitchFamily="18" charset="0"/>
              </a:rPr>
              <a:t>Income tax paid $400</a:t>
            </a:r>
          </a:p>
          <a:p>
            <a:pPr lvl="1"/>
            <a:r>
              <a:rPr lang="en-US" sz="2600" dirty="0">
                <a:solidFill>
                  <a:schemeClr val="bg1"/>
                </a:solidFill>
                <a:latin typeface="Times New Roman" panose="02020603050405020304" pitchFamily="18" charset="0"/>
                <a:cs typeface="Times New Roman" panose="02020603050405020304" pitchFamily="18" charset="0"/>
              </a:rPr>
              <a:t>Exemptions 0</a:t>
            </a:r>
          </a:p>
          <a:p>
            <a:pPr lvl="1"/>
            <a:r>
              <a:rPr lang="en-US" sz="2600" dirty="0">
                <a:solidFill>
                  <a:schemeClr val="bg1"/>
                </a:solidFill>
                <a:latin typeface="Times New Roman" panose="02020603050405020304" pitchFamily="18" charset="0"/>
                <a:cs typeface="Times New Roman" panose="02020603050405020304" pitchFamily="18" charset="0"/>
              </a:rPr>
              <a:t>Income Earned from Work $0</a:t>
            </a:r>
          </a:p>
          <a:p>
            <a:r>
              <a:rPr lang="en-US" sz="2800" dirty="0">
                <a:solidFill>
                  <a:schemeClr val="bg1"/>
                </a:solidFill>
                <a:latin typeface="Times New Roman" panose="02020603050405020304" pitchFamily="18" charset="0"/>
                <a:cs typeface="Times New Roman" panose="02020603050405020304" pitchFamily="18" charset="0"/>
              </a:rPr>
              <a:t>Parent Income</a:t>
            </a:r>
          </a:p>
          <a:p>
            <a:pPr lvl="1"/>
            <a:r>
              <a:rPr lang="en-US" sz="2600" dirty="0">
                <a:solidFill>
                  <a:schemeClr val="bg1"/>
                </a:solidFill>
                <a:latin typeface="Times New Roman" panose="02020603050405020304" pitchFamily="18" charset="0"/>
                <a:cs typeface="Times New Roman" panose="02020603050405020304" pitchFamily="18" charset="0"/>
              </a:rPr>
              <a:t>AGI $3,600</a:t>
            </a:r>
          </a:p>
          <a:p>
            <a:pPr lvl="1"/>
            <a:r>
              <a:rPr lang="en-US" sz="2600" dirty="0">
                <a:solidFill>
                  <a:schemeClr val="bg1"/>
                </a:solidFill>
                <a:latin typeface="Times New Roman" panose="02020603050405020304" pitchFamily="18" charset="0"/>
                <a:cs typeface="Times New Roman" panose="02020603050405020304" pitchFamily="18" charset="0"/>
              </a:rPr>
              <a:t>Income tax paid $0</a:t>
            </a:r>
          </a:p>
          <a:p>
            <a:pPr lvl="1"/>
            <a:r>
              <a:rPr lang="en-US" sz="2600" dirty="0">
                <a:solidFill>
                  <a:schemeClr val="bg1"/>
                </a:solidFill>
                <a:latin typeface="Times New Roman" panose="02020603050405020304" pitchFamily="18" charset="0"/>
                <a:cs typeface="Times New Roman" panose="02020603050405020304" pitchFamily="18" charset="0"/>
              </a:rPr>
              <a:t>Exemptions 1</a:t>
            </a:r>
          </a:p>
          <a:p>
            <a:pPr lvl="1"/>
            <a:r>
              <a:rPr lang="en-US" sz="2600" dirty="0">
                <a:solidFill>
                  <a:schemeClr val="bg1"/>
                </a:solidFill>
                <a:latin typeface="Times New Roman" panose="02020603050405020304" pitchFamily="18" charset="0"/>
                <a:cs typeface="Times New Roman" panose="02020603050405020304" pitchFamily="18" charset="0"/>
              </a:rPr>
              <a:t>Income Earned from Work $3,600</a:t>
            </a:r>
          </a:p>
          <a:p>
            <a:pPr lvl="1"/>
            <a:r>
              <a:rPr lang="en-US" sz="2600" dirty="0">
                <a:solidFill>
                  <a:schemeClr val="bg1"/>
                </a:solidFill>
                <a:latin typeface="Times New Roman" panose="02020603050405020304" pitchFamily="18" charset="0"/>
                <a:cs typeface="Times New Roman" panose="02020603050405020304" pitchFamily="18" charset="0"/>
              </a:rPr>
              <a:t>Education Credit $0</a:t>
            </a:r>
          </a:p>
          <a:p>
            <a:pPr lvl="1"/>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04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1143000"/>
            <a:ext cx="8458200" cy="48006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Student XYZ</a:t>
            </a:r>
          </a:p>
          <a:p>
            <a:r>
              <a:rPr lang="en-US" sz="2800" dirty="0">
                <a:solidFill>
                  <a:schemeClr val="bg1"/>
                </a:solidFill>
                <a:latin typeface="Times New Roman" panose="02020603050405020304" pitchFamily="18" charset="0"/>
                <a:cs typeface="Times New Roman" panose="02020603050405020304" pitchFamily="18" charset="0"/>
              </a:rPr>
              <a:t>Dependent Verification Worksheet </a:t>
            </a:r>
          </a:p>
          <a:p>
            <a:pPr lvl="1"/>
            <a:r>
              <a:rPr lang="en-US" sz="2600" dirty="0">
                <a:solidFill>
                  <a:schemeClr val="bg1"/>
                </a:solidFill>
                <a:latin typeface="Times New Roman" panose="02020603050405020304" pitchFamily="18" charset="0"/>
                <a:cs typeface="Times New Roman" panose="02020603050405020304" pitchFamily="18" charset="0"/>
              </a:rPr>
              <a:t>2 in household; 1 in college</a:t>
            </a:r>
          </a:p>
          <a:p>
            <a:pPr lvl="1"/>
            <a:r>
              <a:rPr lang="en-US" sz="2600" dirty="0">
                <a:solidFill>
                  <a:schemeClr val="bg1"/>
                </a:solidFill>
                <a:latin typeface="Times New Roman" panose="02020603050405020304" pitchFamily="18" charset="0"/>
                <a:cs typeface="Times New Roman" panose="02020603050405020304" pitchFamily="18" charset="0"/>
              </a:rPr>
              <a:t>Assets on both sides $0</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Lets look at the file &amp; results</a:t>
            </a:r>
          </a:p>
        </p:txBody>
      </p:sp>
    </p:spTree>
    <p:extLst>
      <p:ext uri="{BB962C8B-B14F-4D97-AF65-F5344CB8AC3E}">
        <p14:creationId xmlns:p14="http://schemas.microsoft.com/office/powerpoint/2010/main" val="3736143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9742"/>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1" y="1066800"/>
            <a:ext cx="7848600" cy="15240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Student MNO</a:t>
            </a:r>
          </a:p>
          <a:p>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914400" y="1861457"/>
            <a:ext cx="6705600" cy="4844142"/>
          </a:xfrm>
          <a:prstGeom prst="rect">
            <a:avLst/>
          </a:prstGeom>
        </p:spPr>
      </p:pic>
    </p:spTree>
    <p:extLst>
      <p:ext uri="{BB962C8B-B14F-4D97-AF65-F5344CB8AC3E}">
        <p14:creationId xmlns:p14="http://schemas.microsoft.com/office/powerpoint/2010/main" val="518540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1143000"/>
            <a:ext cx="8458200" cy="5562600"/>
          </a:xfrm>
        </p:spPr>
        <p:txBody>
          <a:bodyPr>
            <a:normAutofit fontScale="85000" lnSpcReduction="20000"/>
          </a:bodyPr>
          <a:lstStyle/>
          <a:p>
            <a:r>
              <a:rPr lang="en-US" sz="3600" dirty="0">
                <a:solidFill>
                  <a:schemeClr val="bg1"/>
                </a:solidFill>
                <a:latin typeface="Times New Roman" panose="02020603050405020304" pitchFamily="18" charset="0"/>
                <a:cs typeface="Times New Roman" panose="02020603050405020304" pitchFamily="18" charset="0"/>
              </a:rPr>
              <a:t>Student MNO</a:t>
            </a:r>
          </a:p>
          <a:p>
            <a:r>
              <a:rPr lang="en-US" sz="2800" b="1" dirty="0">
                <a:solidFill>
                  <a:schemeClr val="bg1"/>
                </a:solidFill>
                <a:latin typeface="Times New Roman" panose="02020603050405020304" pitchFamily="18" charset="0"/>
                <a:cs typeface="Times New Roman" panose="02020603050405020304" pitchFamily="18" charset="0"/>
              </a:rPr>
              <a:t>Reported on the FAFSA</a:t>
            </a:r>
          </a:p>
          <a:p>
            <a:r>
              <a:rPr lang="en-US" sz="2800" dirty="0">
                <a:solidFill>
                  <a:schemeClr val="bg1"/>
                </a:solidFill>
                <a:latin typeface="Times New Roman" panose="02020603050405020304" pitchFamily="18" charset="0"/>
                <a:cs typeface="Times New Roman" panose="02020603050405020304" pitchFamily="18" charset="0"/>
              </a:rPr>
              <a:t>5 in household; 3 in college</a:t>
            </a:r>
          </a:p>
          <a:p>
            <a:r>
              <a:rPr lang="en-US" sz="2800" dirty="0">
                <a:solidFill>
                  <a:schemeClr val="bg1"/>
                </a:solidFill>
                <a:latin typeface="Times New Roman" panose="02020603050405020304" pitchFamily="18" charset="0"/>
                <a:cs typeface="Times New Roman" panose="02020603050405020304" pitchFamily="18" charset="0"/>
              </a:rPr>
              <a:t>Student Income</a:t>
            </a:r>
          </a:p>
          <a:p>
            <a:pPr lvl="1"/>
            <a:r>
              <a:rPr lang="en-US" sz="2600" dirty="0">
                <a:solidFill>
                  <a:schemeClr val="bg1"/>
                </a:solidFill>
                <a:latin typeface="Times New Roman" panose="02020603050405020304" pitchFamily="18" charset="0"/>
                <a:cs typeface="Times New Roman" panose="02020603050405020304" pitchFamily="18" charset="0"/>
              </a:rPr>
              <a:t>Will Not File</a:t>
            </a:r>
          </a:p>
          <a:p>
            <a:pPr lvl="1"/>
            <a:r>
              <a:rPr lang="en-US" sz="2600" dirty="0">
                <a:solidFill>
                  <a:schemeClr val="bg1"/>
                </a:solidFill>
                <a:latin typeface="Times New Roman" panose="02020603050405020304" pitchFamily="18" charset="0"/>
                <a:cs typeface="Times New Roman" panose="02020603050405020304" pitchFamily="18" charset="0"/>
              </a:rPr>
              <a:t>Income Earned from Work $0</a:t>
            </a:r>
          </a:p>
          <a:p>
            <a:pPr lvl="1"/>
            <a:r>
              <a:rPr lang="en-US" sz="2600" dirty="0">
                <a:solidFill>
                  <a:schemeClr val="bg1"/>
                </a:solidFill>
                <a:latin typeface="Times New Roman" panose="02020603050405020304" pitchFamily="18" charset="0"/>
                <a:cs typeface="Times New Roman" panose="02020603050405020304" pitchFamily="18" charset="0"/>
              </a:rPr>
              <a:t>Cash, Savings &amp; Checking $2,151</a:t>
            </a:r>
          </a:p>
          <a:p>
            <a:r>
              <a:rPr lang="en-US" sz="2800" dirty="0">
                <a:solidFill>
                  <a:schemeClr val="bg1"/>
                </a:solidFill>
                <a:latin typeface="Times New Roman" panose="02020603050405020304" pitchFamily="18" charset="0"/>
                <a:cs typeface="Times New Roman" panose="02020603050405020304" pitchFamily="18" charset="0"/>
              </a:rPr>
              <a:t>Parent Income</a:t>
            </a:r>
          </a:p>
          <a:p>
            <a:pPr lvl="1"/>
            <a:r>
              <a:rPr lang="en-US" sz="2600" dirty="0">
                <a:solidFill>
                  <a:schemeClr val="bg1"/>
                </a:solidFill>
                <a:latin typeface="Times New Roman" panose="02020603050405020304" pitchFamily="18" charset="0"/>
                <a:cs typeface="Times New Roman" panose="02020603050405020304" pitchFamily="18" charset="0"/>
              </a:rPr>
              <a:t>AGI $38,033</a:t>
            </a:r>
          </a:p>
          <a:p>
            <a:pPr lvl="1"/>
            <a:r>
              <a:rPr lang="en-US" sz="2600" dirty="0">
                <a:solidFill>
                  <a:schemeClr val="bg1"/>
                </a:solidFill>
                <a:latin typeface="Times New Roman" panose="02020603050405020304" pitchFamily="18" charset="0"/>
                <a:cs typeface="Times New Roman" panose="02020603050405020304" pitchFamily="18" charset="0"/>
              </a:rPr>
              <a:t>Income tax paid $0</a:t>
            </a:r>
          </a:p>
          <a:p>
            <a:pPr lvl="1"/>
            <a:r>
              <a:rPr lang="en-US" sz="2600" dirty="0">
                <a:solidFill>
                  <a:schemeClr val="bg1"/>
                </a:solidFill>
                <a:latin typeface="Times New Roman" panose="02020603050405020304" pitchFamily="18" charset="0"/>
                <a:cs typeface="Times New Roman" panose="02020603050405020304" pitchFamily="18" charset="0"/>
              </a:rPr>
              <a:t>Exemptions 5</a:t>
            </a:r>
          </a:p>
          <a:p>
            <a:pPr lvl="1"/>
            <a:r>
              <a:rPr lang="en-US" sz="2600" dirty="0">
                <a:solidFill>
                  <a:schemeClr val="bg1"/>
                </a:solidFill>
                <a:latin typeface="Times New Roman" panose="02020603050405020304" pitchFamily="18" charset="0"/>
                <a:cs typeface="Times New Roman" panose="02020603050405020304" pitchFamily="18" charset="0"/>
              </a:rPr>
              <a:t>Income Earned from Work $0 (for P1 &amp; P2)</a:t>
            </a:r>
          </a:p>
          <a:p>
            <a:pPr lvl="1"/>
            <a:r>
              <a:rPr lang="en-US" sz="2600" dirty="0">
                <a:solidFill>
                  <a:schemeClr val="bg1"/>
                </a:solidFill>
                <a:latin typeface="Times New Roman" panose="02020603050405020304" pitchFamily="18" charset="0"/>
                <a:cs typeface="Times New Roman" panose="02020603050405020304" pitchFamily="18" charset="0"/>
              </a:rPr>
              <a:t>Other Untaxed Income $5761</a:t>
            </a:r>
          </a:p>
        </p:txBody>
      </p:sp>
    </p:spTree>
    <p:extLst>
      <p:ext uri="{BB962C8B-B14F-4D97-AF65-F5344CB8AC3E}">
        <p14:creationId xmlns:p14="http://schemas.microsoft.com/office/powerpoint/2010/main" val="4224124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1143000"/>
            <a:ext cx="8458200" cy="3200400"/>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Student MNO</a:t>
            </a:r>
          </a:p>
          <a:p>
            <a:r>
              <a:rPr lang="en-US" sz="2800" dirty="0">
                <a:solidFill>
                  <a:schemeClr val="bg1"/>
                </a:solidFill>
                <a:latin typeface="Times New Roman" panose="02020603050405020304" pitchFamily="18" charset="0"/>
                <a:cs typeface="Times New Roman" panose="02020603050405020304" pitchFamily="18" charset="0"/>
              </a:rPr>
              <a:t>Let’s look at the file &amp; results</a:t>
            </a:r>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036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7085"/>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881742"/>
            <a:ext cx="7848600" cy="1524000"/>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Student QRS</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524000" y="1981200"/>
            <a:ext cx="6477000" cy="4713515"/>
          </a:xfrm>
          <a:prstGeom prst="rect">
            <a:avLst/>
          </a:prstGeom>
        </p:spPr>
      </p:pic>
    </p:spTree>
    <p:extLst>
      <p:ext uri="{BB962C8B-B14F-4D97-AF65-F5344CB8AC3E}">
        <p14:creationId xmlns:p14="http://schemas.microsoft.com/office/powerpoint/2010/main" val="2919157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1066800"/>
            <a:ext cx="8458200" cy="5562600"/>
          </a:xfrm>
        </p:spPr>
        <p:txBody>
          <a:bodyPr>
            <a:normAutofit fontScale="92500" lnSpcReduction="10000"/>
          </a:bodyPr>
          <a:lstStyle/>
          <a:p>
            <a:r>
              <a:rPr lang="en-US" sz="3600" dirty="0">
                <a:solidFill>
                  <a:schemeClr val="bg1"/>
                </a:solidFill>
                <a:latin typeface="Times New Roman" panose="02020603050405020304" pitchFamily="18" charset="0"/>
                <a:cs typeface="Times New Roman" panose="02020603050405020304" pitchFamily="18" charset="0"/>
              </a:rPr>
              <a:t>Student QRS</a:t>
            </a:r>
          </a:p>
          <a:p>
            <a:r>
              <a:rPr lang="en-US" sz="2800" b="1" dirty="0">
                <a:solidFill>
                  <a:schemeClr val="bg1"/>
                </a:solidFill>
                <a:latin typeface="Times New Roman" panose="02020603050405020304" pitchFamily="18" charset="0"/>
                <a:cs typeface="Times New Roman" panose="02020603050405020304" pitchFamily="18" charset="0"/>
              </a:rPr>
              <a:t>Reported on the FAFSA</a:t>
            </a:r>
          </a:p>
          <a:p>
            <a:r>
              <a:rPr lang="en-US" sz="2800" dirty="0">
                <a:solidFill>
                  <a:schemeClr val="bg1"/>
                </a:solidFill>
                <a:latin typeface="Times New Roman" panose="02020603050405020304" pitchFamily="18" charset="0"/>
                <a:cs typeface="Times New Roman" panose="02020603050405020304" pitchFamily="18" charset="0"/>
              </a:rPr>
              <a:t>2 in household; 1 in college</a:t>
            </a:r>
          </a:p>
          <a:p>
            <a:r>
              <a:rPr lang="en-US" sz="2800" dirty="0">
                <a:solidFill>
                  <a:schemeClr val="bg1"/>
                </a:solidFill>
                <a:latin typeface="Times New Roman" panose="02020603050405020304" pitchFamily="18" charset="0"/>
                <a:cs typeface="Times New Roman" panose="02020603050405020304" pitchFamily="18" charset="0"/>
              </a:rPr>
              <a:t>Separated 8/2018</a:t>
            </a:r>
          </a:p>
          <a:p>
            <a:r>
              <a:rPr lang="en-US" sz="2800" dirty="0">
                <a:solidFill>
                  <a:schemeClr val="bg1"/>
                </a:solidFill>
                <a:latin typeface="Times New Roman" panose="02020603050405020304" pitchFamily="18" charset="0"/>
                <a:cs typeface="Times New Roman" panose="02020603050405020304" pitchFamily="18" charset="0"/>
              </a:rPr>
              <a:t>Student Income</a:t>
            </a:r>
          </a:p>
          <a:p>
            <a:pPr lvl="1"/>
            <a:r>
              <a:rPr lang="en-US" sz="2600" dirty="0">
                <a:solidFill>
                  <a:schemeClr val="bg1"/>
                </a:solidFill>
                <a:latin typeface="Times New Roman" panose="02020603050405020304" pitchFamily="18" charset="0"/>
                <a:cs typeface="Times New Roman" panose="02020603050405020304" pitchFamily="18" charset="0"/>
              </a:rPr>
              <a:t>AGI $52,000</a:t>
            </a:r>
          </a:p>
          <a:p>
            <a:pPr lvl="1"/>
            <a:r>
              <a:rPr lang="en-US" sz="2600" dirty="0">
                <a:solidFill>
                  <a:schemeClr val="bg1"/>
                </a:solidFill>
                <a:latin typeface="Times New Roman" panose="02020603050405020304" pitchFamily="18" charset="0"/>
                <a:cs typeface="Times New Roman" panose="02020603050405020304" pitchFamily="18" charset="0"/>
              </a:rPr>
              <a:t>Income Tax Paid $9,000</a:t>
            </a:r>
          </a:p>
          <a:p>
            <a:pPr lvl="1"/>
            <a:r>
              <a:rPr lang="en-US" sz="2600" dirty="0">
                <a:solidFill>
                  <a:schemeClr val="bg1"/>
                </a:solidFill>
                <a:latin typeface="Times New Roman" panose="02020603050405020304" pitchFamily="18" charset="0"/>
                <a:cs typeface="Times New Roman" panose="02020603050405020304" pitchFamily="18" charset="0"/>
              </a:rPr>
              <a:t>Exemptions 0</a:t>
            </a:r>
          </a:p>
          <a:p>
            <a:pPr lvl="1"/>
            <a:r>
              <a:rPr lang="en-US" sz="2600" dirty="0">
                <a:solidFill>
                  <a:schemeClr val="bg1"/>
                </a:solidFill>
                <a:latin typeface="Times New Roman" panose="02020603050405020304" pitchFamily="18" charset="0"/>
                <a:cs typeface="Times New Roman" panose="02020603050405020304" pitchFamily="18" charset="0"/>
              </a:rPr>
              <a:t>Income Earned from Work $56,000</a:t>
            </a:r>
          </a:p>
          <a:p>
            <a:pPr lvl="1"/>
            <a:r>
              <a:rPr lang="en-US" sz="2600" dirty="0">
                <a:solidFill>
                  <a:schemeClr val="bg1"/>
                </a:solidFill>
                <a:latin typeface="Times New Roman" panose="02020603050405020304" pitchFamily="18" charset="0"/>
                <a:cs typeface="Times New Roman" panose="02020603050405020304" pitchFamily="18" charset="0"/>
              </a:rPr>
              <a:t>Cash, Savings &amp; Checking $14,000</a:t>
            </a:r>
          </a:p>
          <a:p>
            <a:pPr lvl="1"/>
            <a:r>
              <a:rPr lang="en-US" sz="2600" dirty="0">
                <a:solidFill>
                  <a:schemeClr val="bg1"/>
                </a:solidFill>
                <a:latin typeface="Times New Roman" panose="02020603050405020304" pitchFamily="18" charset="0"/>
                <a:cs typeface="Times New Roman" panose="02020603050405020304" pitchFamily="18" charset="0"/>
              </a:rPr>
              <a:t>Child Support Paid $238</a:t>
            </a:r>
          </a:p>
        </p:txBody>
      </p:sp>
    </p:spTree>
    <p:extLst>
      <p:ext uri="{BB962C8B-B14F-4D97-AF65-F5344CB8AC3E}">
        <p14:creationId xmlns:p14="http://schemas.microsoft.com/office/powerpoint/2010/main" val="242858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524000"/>
          </a:xfrm>
        </p:spPr>
        <p:txBody>
          <a:bodyPr/>
          <a:lstStyle/>
          <a:p>
            <a:r>
              <a:rPr lang="en-US" dirty="0">
                <a:latin typeface="Times New Roman" panose="02020603050405020304" pitchFamily="18" charset="0"/>
                <a:cs typeface="Times New Roman" panose="02020603050405020304" pitchFamily="18" charset="0"/>
              </a:rPr>
              <a:t>History of Verification process</a:t>
            </a:r>
          </a:p>
        </p:txBody>
      </p:sp>
      <p:pic>
        <p:nvPicPr>
          <p:cNvPr id="3" name="Picture 2"/>
          <p:cNvPicPr>
            <a:picLocks noChangeAspect="1"/>
          </p:cNvPicPr>
          <p:nvPr/>
        </p:nvPicPr>
        <p:blipFill rotWithShape="1">
          <a:blip r:embed="rId2"/>
          <a:srcRect l="1498"/>
          <a:stretch/>
        </p:blipFill>
        <p:spPr>
          <a:xfrm>
            <a:off x="0" y="952500"/>
            <a:ext cx="4691743" cy="5791200"/>
          </a:xfrm>
          <a:prstGeom prst="rect">
            <a:avLst/>
          </a:prstGeom>
        </p:spPr>
      </p:pic>
      <p:pic>
        <p:nvPicPr>
          <p:cNvPr id="4" name="Picture 3"/>
          <p:cNvPicPr>
            <a:picLocks noChangeAspect="1"/>
          </p:cNvPicPr>
          <p:nvPr/>
        </p:nvPicPr>
        <p:blipFill>
          <a:blip r:embed="rId3"/>
          <a:stretch>
            <a:fillRect/>
          </a:stretch>
        </p:blipFill>
        <p:spPr>
          <a:xfrm>
            <a:off x="4691744" y="952500"/>
            <a:ext cx="4452256" cy="5791200"/>
          </a:xfrm>
          <a:prstGeom prst="rect">
            <a:avLst/>
          </a:prstGeom>
        </p:spPr>
      </p:pic>
    </p:spTree>
    <p:extLst>
      <p:ext uri="{BB962C8B-B14F-4D97-AF65-F5344CB8AC3E}">
        <p14:creationId xmlns:p14="http://schemas.microsoft.com/office/powerpoint/2010/main" val="2479683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304800" y="1143000"/>
            <a:ext cx="8458200" cy="3200400"/>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Student QRS</a:t>
            </a:r>
          </a:p>
          <a:p>
            <a:r>
              <a:rPr lang="en-US" sz="2800" dirty="0">
                <a:solidFill>
                  <a:schemeClr val="bg1"/>
                </a:solidFill>
                <a:latin typeface="Times New Roman" panose="02020603050405020304" pitchFamily="18" charset="0"/>
                <a:cs typeface="Times New Roman" panose="02020603050405020304" pitchFamily="18" charset="0"/>
              </a:rPr>
              <a:t>Let’s look at the file &amp; results</a:t>
            </a:r>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208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228600" y="228600"/>
            <a:ext cx="8458200" cy="1817914"/>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Do you see anything wrong with this?</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295400" y="1447800"/>
            <a:ext cx="6096000" cy="5410200"/>
          </a:xfrm>
          <a:prstGeom prst="rect">
            <a:avLst/>
          </a:prstGeom>
        </p:spPr>
      </p:pic>
    </p:spTree>
    <p:extLst>
      <p:ext uri="{BB962C8B-B14F-4D97-AF65-F5344CB8AC3E}">
        <p14:creationId xmlns:p14="http://schemas.microsoft.com/office/powerpoint/2010/main" val="3428756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228600" y="228600"/>
            <a:ext cx="8458200" cy="1817914"/>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Do you see anything wrong with this?</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95400" y="1447800"/>
            <a:ext cx="6705600" cy="5289378"/>
          </a:xfrm>
          <a:prstGeom prst="rect">
            <a:avLst/>
          </a:prstGeom>
        </p:spPr>
      </p:pic>
    </p:spTree>
    <p:extLst>
      <p:ext uri="{BB962C8B-B14F-4D97-AF65-F5344CB8AC3E}">
        <p14:creationId xmlns:p14="http://schemas.microsoft.com/office/powerpoint/2010/main" val="4009370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228600" y="228600"/>
            <a:ext cx="8458200" cy="1817914"/>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Do you see anything wrong with this? </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cont</a:t>
            </a:r>
            <a:r>
              <a:rPr lang="en-US" sz="2400" dirty="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r="5409"/>
          <a:stretch/>
        </p:blipFill>
        <p:spPr>
          <a:xfrm>
            <a:off x="76200" y="1828800"/>
            <a:ext cx="4920343" cy="3401786"/>
          </a:xfrm>
          <a:prstGeom prst="rect">
            <a:avLst/>
          </a:prstGeom>
        </p:spPr>
      </p:pic>
      <p:pic>
        <p:nvPicPr>
          <p:cNvPr id="5" name="Picture 4"/>
          <p:cNvPicPr>
            <a:picLocks noChangeAspect="1"/>
          </p:cNvPicPr>
          <p:nvPr/>
        </p:nvPicPr>
        <p:blipFill rotWithShape="1">
          <a:blip r:embed="rId4"/>
          <a:srcRect l="2137" r="12393"/>
          <a:stretch/>
        </p:blipFill>
        <p:spPr>
          <a:xfrm>
            <a:off x="5148943" y="1828800"/>
            <a:ext cx="3810000" cy="3401786"/>
          </a:xfrm>
          <a:prstGeom prst="rect">
            <a:avLst/>
          </a:prstGeom>
        </p:spPr>
      </p:pic>
    </p:spTree>
    <p:extLst>
      <p:ext uri="{BB962C8B-B14F-4D97-AF65-F5344CB8AC3E}">
        <p14:creationId xmlns:p14="http://schemas.microsoft.com/office/powerpoint/2010/main" val="4152705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554867" cy="1524000"/>
          </a:xfrm>
        </p:spPr>
        <p:txBody>
          <a:bodyPr/>
          <a:lstStyle/>
          <a:p>
            <a:r>
              <a:rPr lang="en-US" dirty="0">
                <a:latin typeface="Times New Roman" panose="02020603050405020304" pitchFamily="18" charset="0"/>
                <a:cs typeface="Times New Roman" panose="02020603050405020304" pitchFamily="18" charset="0"/>
              </a:rPr>
              <a:t>Case Studies</a:t>
            </a:r>
          </a:p>
        </p:txBody>
      </p:sp>
      <p:sp>
        <p:nvSpPr>
          <p:cNvPr id="3" name="Content Placeholder 2"/>
          <p:cNvSpPr>
            <a:spLocks noGrp="1"/>
          </p:cNvSpPr>
          <p:nvPr>
            <p:ph idx="1"/>
          </p:nvPr>
        </p:nvSpPr>
        <p:spPr>
          <a:xfrm>
            <a:off x="76200" y="381000"/>
            <a:ext cx="8458200" cy="4876800"/>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Conflict ??</a:t>
            </a:r>
          </a:p>
          <a:p>
            <a:pPr lvl="1"/>
            <a:r>
              <a:rPr lang="en-US" sz="3400" dirty="0">
                <a:solidFill>
                  <a:schemeClr val="bg1"/>
                </a:solidFill>
                <a:latin typeface="Times New Roman" panose="02020603050405020304" pitchFamily="18" charset="0"/>
                <a:cs typeface="Times New Roman" panose="02020603050405020304" pitchFamily="18" charset="0"/>
              </a:rPr>
              <a:t>Dependent student gives you a “Student Non-Filing Form” stating they did not work in 2016 or file a tax return in 2016</a:t>
            </a:r>
          </a:p>
          <a:p>
            <a:pPr lvl="1"/>
            <a:r>
              <a:rPr lang="en-US" sz="3400" dirty="0">
                <a:solidFill>
                  <a:schemeClr val="bg1"/>
                </a:solidFill>
                <a:latin typeface="Times New Roman" panose="02020603050405020304" pitchFamily="18" charset="0"/>
                <a:cs typeface="Times New Roman" panose="02020603050405020304" pitchFamily="18" charset="0"/>
              </a:rPr>
              <a:t>FAFSA has this</a:t>
            </a:r>
          </a:p>
          <a:p>
            <a:pPr lvl="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7488" t="5153" r="12641" b="22513"/>
          <a:stretch/>
        </p:blipFill>
        <p:spPr>
          <a:xfrm>
            <a:off x="3810000" y="3429000"/>
            <a:ext cx="4992767" cy="3353965"/>
          </a:xfrm>
          <a:prstGeom prst="rect">
            <a:avLst/>
          </a:prstGeom>
        </p:spPr>
      </p:pic>
    </p:spTree>
    <p:extLst>
      <p:ext uri="{BB962C8B-B14F-4D97-AF65-F5344CB8AC3E}">
        <p14:creationId xmlns:p14="http://schemas.microsoft.com/office/powerpoint/2010/main" val="981584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554867" cy="1524000"/>
          </a:xfrm>
        </p:spPr>
        <p:txBody>
          <a:bodyPr/>
          <a:lstStyle/>
          <a:p>
            <a:r>
              <a:rPr lang="en-US" dirty="0">
                <a:latin typeface="Times New Roman" panose="02020603050405020304" pitchFamily="18" charset="0"/>
                <a:cs typeface="Times New Roman" panose="02020603050405020304" pitchFamily="18" charset="0"/>
              </a:rPr>
              <a:t>CONTACT INFO:</a:t>
            </a:r>
          </a:p>
        </p:txBody>
      </p:sp>
      <p:sp>
        <p:nvSpPr>
          <p:cNvPr id="4" name="Subtitle 4"/>
          <p:cNvSpPr>
            <a:spLocks noGrp="1"/>
          </p:cNvSpPr>
          <p:nvPr/>
        </p:nvSpPr>
        <p:spPr>
          <a:xfrm>
            <a:off x="381000" y="1491343"/>
            <a:ext cx="7859486"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rgbClr val="FFC000"/>
                </a:solidFill>
                <a:effectLst>
                  <a:glow rad="139700">
                    <a:schemeClr val="accent1">
                      <a:satMod val="175000"/>
                      <a:alpha val="40000"/>
                    </a:schemeClr>
                  </a:glow>
                  <a:outerShdw blurRad="50800" dist="38100" dir="2700000" algn="tl"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effectLst>
                  <a:glow rad="139700">
                    <a:schemeClr val="accent1">
                      <a:satMod val="175000"/>
                      <a:alpha val="40000"/>
                    </a:schemeClr>
                  </a:glow>
                  <a:outerShdw blurRad="50800" dist="38100" dir="2700000" algn="tl" rotWithShape="0">
                    <a:prstClr val="black">
                      <a:alpha val="40000"/>
                    </a:prstClr>
                  </a:outerShdw>
                </a:effectLst>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effectLst>
                  <a:glow rad="139700">
                    <a:schemeClr val="accent1">
                      <a:satMod val="175000"/>
                      <a:alpha val="40000"/>
                    </a:schemeClr>
                  </a:glow>
                  <a:outerShdw blurRad="50800" dist="38100" dir="2700000" algn="tl" rotWithShape="0">
                    <a:prstClr val="black">
                      <a:alpha val="40000"/>
                    </a:prstClr>
                  </a:outerShdw>
                </a:effectLst>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effectLst>
                  <a:glow rad="139700">
                    <a:schemeClr val="accent1">
                      <a:satMod val="175000"/>
                      <a:alpha val="40000"/>
                    </a:schemeClr>
                  </a:glow>
                  <a:outerShdw blurRad="50800" dist="38100" dir="2700000" algn="tl" rotWithShape="0">
                    <a:prstClr val="black">
                      <a:alpha val="40000"/>
                    </a:prstClr>
                  </a:outerShdw>
                </a:effectLst>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effectLst>
                  <a:glow rad="139700">
                    <a:schemeClr val="accent1">
                      <a:satMod val="175000"/>
                      <a:alpha val="40000"/>
                    </a:schemeClr>
                  </a:glow>
                  <a:outerShdw blurRad="50800" dist="38100" dir="2700000" algn="tl" rotWithShape="0">
                    <a:prstClr val="black">
                      <a:alpha val="40000"/>
                    </a:prstClr>
                  </a:outerShdw>
                </a:effectLst>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bg1"/>
                </a:solidFill>
                <a:effectLst/>
                <a:latin typeface="Times New Roman" panose="02020603050405020304" pitchFamily="18" charset="0"/>
                <a:cs typeface="Times New Roman" panose="02020603050405020304" pitchFamily="18" charset="0"/>
              </a:rPr>
              <a:t>Laura </a:t>
            </a:r>
            <a:r>
              <a:rPr lang="en-US" dirty="0" err="1">
                <a:solidFill>
                  <a:schemeClr val="bg1"/>
                </a:solidFill>
                <a:effectLst/>
                <a:latin typeface="Times New Roman" panose="02020603050405020304" pitchFamily="18" charset="0"/>
                <a:cs typeface="Times New Roman" panose="02020603050405020304" pitchFamily="18" charset="0"/>
              </a:rPr>
              <a:t>Shahan</a:t>
            </a:r>
            <a:r>
              <a:rPr lang="en-US" dirty="0">
                <a:solidFill>
                  <a:schemeClr val="bg1"/>
                </a:solidFill>
                <a:effectLst/>
                <a:latin typeface="Times New Roman" panose="02020603050405020304" pitchFamily="18" charset="0"/>
                <a:cs typeface="Times New Roman" panose="02020603050405020304" pitchFamily="18" charset="0"/>
              </a:rPr>
              <a:t> </a:t>
            </a:r>
          </a:p>
          <a:p>
            <a:pPr algn="l"/>
            <a:r>
              <a:rPr lang="en-US" sz="2400" dirty="0">
                <a:solidFill>
                  <a:schemeClr val="bg1"/>
                </a:solidFill>
                <a:effectLst/>
                <a:latin typeface="Times New Roman" panose="02020603050405020304" pitchFamily="18" charset="0"/>
                <a:cs typeface="Times New Roman" panose="02020603050405020304" pitchFamily="18" charset="0"/>
              </a:rPr>
              <a:t>Assistant Director of Financial Aid </a:t>
            </a:r>
          </a:p>
          <a:p>
            <a:pPr algn="l"/>
            <a:r>
              <a:rPr lang="en-US" sz="2400" dirty="0">
                <a:solidFill>
                  <a:schemeClr val="bg1"/>
                </a:solidFill>
                <a:effectLst/>
                <a:latin typeface="Times New Roman" panose="02020603050405020304" pitchFamily="18" charset="0"/>
                <a:cs typeface="Times New Roman" panose="02020603050405020304" pitchFamily="18" charset="0"/>
              </a:rPr>
              <a:t>Chesapeake College</a:t>
            </a:r>
          </a:p>
          <a:p>
            <a:pPr algn="l"/>
            <a:r>
              <a:rPr lang="en-US" sz="2400" dirty="0">
                <a:solidFill>
                  <a:schemeClr val="bg1"/>
                </a:solidFill>
                <a:effectLst/>
                <a:latin typeface="Times New Roman" panose="02020603050405020304" pitchFamily="18" charset="0"/>
                <a:cs typeface="Times New Roman" panose="02020603050405020304" pitchFamily="18" charset="0"/>
              </a:rPr>
              <a:t>lshahan@chesapeake.edu </a:t>
            </a:r>
          </a:p>
          <a:p>
            <a:pPr algn="l"/>
            <a:endParaRPr lang="en-US" sz="1400" dirty="0">
              <a:solidFill>
                <a:schemeClr val="bg1"/>
              </a:solidFill>
              <a:effectLst/>
              <a:latin typeface="Times New Roman" panose="02020603050405020304" pitchFamily="18" charset="0"/>
              <a:cs typeface="Times New Roman" panose="02020603050405020304" pitchFamily="18" charset="0"/>
            </a:endParaRPr>
          </a:p>
          <a:p>
            <a:pPr algn="l"/>
            <a:r>
              <a:rPr lang="en-US" dirty="0">
                <a:solidFill>
                  <a:schemeClr val="bg1"/>
                </a:solidFill>
                <a:effectLst/>
                <a:latin typeface="Times New Roman" panose="02020603050405020304" pitchFamily="18" charset="0"/>
                <a:cs typeface="Times New Roman" panose="02020603050405020304" pitchFamily="18" charset="0"/>
              </a:rPr>
              <a:t>Angie </a:t>
            </a:r>
            <a:r>
              <a:rPr lang="en-US" dirty="0" err="1">
                <a:solidFill>
                  <a:schemeClr val="bg1"/>
                </a:solidFill>
                <a:effectLst/>
                <a:latin typeface="Times New Roman" panose="02020603050405020304" pitchFamily="18" charset="0"/>
                <a:cs typeface="Times New Roman" panose="02020603050405020304" pitchFamily="18" charset="0"/>
              </a:rPr>
              <a:t>Hovatter</a:t>
            </a:r>
            <a:endParaRPr lang="en-US" dirty="0">
              <a:solidFill>
                <a:schemeClr val="bg1"/>
              </a:solidFill>
              <a:effectLst/>
              <a:latin typeface="Times New Roman" panose="02020603050405020304" pitchFamily="18" charset="0"/>
              <a:cs typeface="Times New Roman" panose="02020603050405020304" pitchFamily="18" charset="0"/>
            </a:endParaRPr>
          </a:p>
          <a:p>
            <a:pPr algn="l"/>
            <a:r>
              <a:rPr lang="en-US" sz="2400" dirty="0">
                <a:solidFill>
                  <a:schemeClr val="bg1"/>
                </a:solidFill>
                <a:effectLst/>
                <a:latin typeface="Times New Roman" panose="02020603050405020304" pitchFamily="18" charset="0"/>
                <a:cs typeface="Times New Roman" panose="02020603050405020304" pitchFamily="18" charset="0"/>
              </a:rPr>
              <a:t>Director of Financial Aid, Employment &amp; Scholarships</a:t>
            </a:r>
          </a:p>
          <a:p>
            <a:pPr algn="l"/>
            <a:r>
              <a:rPr lang="en-US" sz="2400" dirty="0">
                <a:solidFill>
                  <a:schemeClr val="bg1"/>
                </a:solidFill>
                <a:effectLst/>
                <a:latin typeface="Times New Roman" panose="02020603050405020304" pitchFamily="18" charset="0"/>
                <a:cs typeface="Times New Roman" panose="02020603050405020304" pitchFamily="18" charset="0"/>
              </a:rPr>
              <a:t>Frostburg State University</a:t>
            </a:r>
          </a:p>
          <a:p>
            <a:pPr algn="l"/>
            <a:r>
              <a:rPr lang="en-US" sz="2400" dirty="0">
                <a:solidFill>
                  <a:schemeClr val="bg1"/>
                </a:solidFill>
                <a:effectLst/>
                <a:latin typeface="Times New Roman" panose="02020603050405020304" pitchFamily="18" charset="0"/>
                <a:cs typeface="Times New Roman" panose="02020603050405020304" pitchFamily="18" charset="0"/>
              </a:rPr>
              <a:t>ahovatter@frostburg.edu</a:t>
            </a:r>
          </a:p>
        </p:txBody>
      </p:sp>
    </p:spTree>
    <p:extLst>
      <p:ext uri="{BB962C8B-B14F-4D97-AF65-F5344CB8AC3E}">
        <p14:creationId xmlns:p14="http://schemas.microsoft.com/office/powerpoint/2010/main" val="214619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524000"/>
          </a:xfrm>
        </p:spPr>
        <p:txBody>
          <a:bodyPr/>
          <a:lstStyle/>
          <a:p>
            <a:r>
              <a:rPr lang="en-US" dirty="0">
                <a:latin typeface="Times New Roman" panose="02020603050405020304" pitchFamily="18" charset="0"/>
                <a:cs typeface="Times New Roman" panose="02020603050405020304" pitchFamily="18" charset="0"/>
              </a:rPr>
              <a:t>History of Verification process</a:t>
            </a:r>
          </a:p>
        </p:txBody>
      </p:sp>
      <p:pic>
        <p:nvPicPr>
          <p:cNvPr id="5" name="Picture 4"/>
          <p:cNvPicPr>
            <a:picLocks noChangeAspect="1"/>
          </p:cNvPicPr>
          <p:nvPr/>
        </p:nvPicPr>
        <p:blipFill rotWithShape="1">
          <a:blip r:embed="rId2"/>
          <a:srcRect l="1149" r="1254"/>
          <a:stretch/>
        </p:blipFill>
        <p:spPr>
          <a:xfrm>
            <a:off x="1066800" y="1676400"/>
            <a:ext cx="6873551" cy="3962400"/>
          </a:xfrm>
          <a:prstGeom prst="rect">
            <a:avLst/>
          </a:prstGeom>
        </p:spPr>
      </p:pic>
    </p:spTree>
    <p:extLst>
      <p:ext uri="{BB962C8B-B14F-4D97-AF65-F5344CB8AC3E}">
        <p14:creationId xmlns:p14="http://schemas.microsoft.com/office/powerpoint/2010/main" val="61275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4867" cy="1524000"/>
          </a:xfrm>
        </p:spPr>
        <p:txBody>
          <a:bodyPr/>
          <a:lstStyle/>
          <a:p>
            <a:r>
              <a:rPr lang="en-US" dirty="0">
                <a:latin typeface="Times New Roman" panose="02020603050405020304" pitchFamily="18" charset="0"/>
                <a:cs typeface="Times New Roman" panose="02020603050405020304" pitchFamily="18" charset="0"/>
              </a:rPr>
              <a:t>Who must be verified?</a:t>
            </a:r>
          </a:p>
        </p:txBody>
      </p:sp>
      <p:sp>
        <p:nvSpPr>
          <p:cNvPr id="3" name="Content Placeholder 2"/>
          <p:cNvSpPr>
            <a:spLocks noGrp="1"/>
          </p:cNvSpPr>
          <p:nvPr>
            <p:ph idx="1"/>
          </p:nvPr>
        </p:nvSpPr>
        <p:spPr>
          <a:xfrm>
            <a:off x="381000" y="1295400"/>
            <a:ext cx="8458200" cy="5334000"/>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All students selected by CPS who will receive (or have received) Subsidized Financial Assistance (Pell, SEOG, FWS, Perkins &amp; Direct Sub Loan)</a:t>
            </a:r>
          </a:p>
          <a:p>
            <a:r>
              <a:rPr lang="en-US" sz="2400" dirty="0">
                <a:solidFill>
                  <a:schemeClr val="bg1"/>
                </a:solidFill>
                <a:latin typeface="Times New Roman" panose="02020603050405020304" pitchFamily="18" charset="0"/>
                <a:cs typeface="Times New Roman" panose="02020603050405020304" pitchFamily="18" charset="0"/>
              </a:rPr>
              <a:t>Any information you have reason to believe is incorrect on any application, even if not selected by CPS</a:t>
            </a:r>
          </a:p>
          <a:p>
            <a:r>
              <a:rPr lang="en-US" sz="2400" dirty="0">
                <a:solidFill>
                  <a:schemeClr val="bg1"/>
                </a:solidFill>
                <a:latin typeface="Times New Roman" panose="02020603050405020304" pitchFamily="18" charset="0"/>
                <a:cs typeface="Times New Roman" panose="02020603050405020304" pitchFamily="18" charset="0"/>
              </a:rPr>
              <a:t>At school’s discretion, any student FAFSA information in accordance with consistently applied school policies </a:t>
            </a:r>
          </a:p>
          <a:p>
            <a:r>
              <a:rPr lang="en-US" sz="2400" dirty="0">
                <a:solidFill>
                  <a:schemeClr val="bg1"/>
                </a:solidFill>
                <a:latin typeface="Times New Roman" panose="02020603050405020304" pitchFamily="18" charset="0"/>
                <a:cs typeface="Times New Roman" panose="02020603050405020304" pitchFamily="18" charset="0"/>
              </a:rPr>
              <a:t>Professional Judgment – if selected, you must complete verification on the BASE YEAR  before you adjust any values that are used to calculate the EFC. </a:t>
            </a:r>
            <a:endParaRPr lang="en-US" sz="1800" dirty="0">
              <a:solidFill>
                <a:schemeClr val="bg1"/>
              </a:solidFill>
              <a:latin typeface="Times New Roman" panose="02020603050405020304" pitchFamily="18" charset="0"/>
              <a:cs typeface="Times New Roman" panose="02020603050405020304" pitchFamily="18" charset="0"/>
            </a:endParaRPr>
          </a:p>
          <a:p>
            <a:pPr>
              <a:buNone/>
            </a:pPr>
            <a:endParaRPr lang="en-US" sz="1400" dirty="0">
              <a:solidFill>
                <a:schemeClr val="bg1"/>
              </a:solidFill>
              <a:latin typeface="Times New Roman" panose="02020603050405020304" pitchFamily="18" charset="0"/>
              <a:cs typeface="Times New Roman" panose="02020603050405020304" pitchFamily="18" charset="0"/>
            </a:endParaRPr>
          </a:p>
          <a:p>
            <a:pPr>
              <a:buNone/>
            </a:pPr>
            <a:r>
              <a:rPr lang="en-US" sz="1700" dirty="0">
                <a:solidFill>
                  <a:schemeClr val="bg1"/>
                </a:solidFill>
                <a:latin typeface="Times New Roman" panose="02020603050405020304" pitchFamily="18" charset="0"/>
                <a:cs typeface="Times New Roman" panose="02020603050405020304" pitchFamily="18" charset="0"/>
              </a:rPr>
              <a:t>Source: 2017-18 AVG 77</a:t>
            </a:r>
          </a:p>
        </p:txBody>
      </p:sp>
    </p:spTree>
    <p:extLst>
      <p:ext uri="{BB962C8B-B14F-4D97-AF65-F5344CB8AC3E}">
        <p14:creationId xmlns:p14="http://schemas.microsoft.com/office/powerpoint/2010/main" val="36289902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2035</TotalTime>
  <Words>6275</Words>
  <Application>Microsoft Office PowerPoint</Application>
  <PresentationFormat>On-screen Show (4:3)</PresentationFormat>
  <Paragraphs>683</Paragraphs>
  <Slides>75</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Century Gothic</vt:lpstr>
      <vt:lpstr>Times New Roman</vt:lpstr>
      <vt:lpstr>Wingdings</vt:lpstr>
      <vt:lpstr>Wingdings 3</vt:lpstr>
      <vt:lpstr>Slice</vt:lpstr>
      <vt:lpstr>Verification and documentation</vt:lpstr>
      <vt:lpstr>Agenda </vt:lpstr>
      <vt:lpstr>Verification authority – Cfr</vt:lpstr>
      <vt:lpstr>Verification authority – FAFSA</vt:lpstr>
      <vt:lpstr>What is verification?</vt:lpstr>
      <vt:lpstr>History of Verification process</vt:lpstr>
      <vt:lpstr>History of Verification process</vt:lpstr>
      <vt:lpstr>History of Verification process</vt:lpstr>
      <vt:lpstr>Who must be verified?</vt:lpstr>
      <vt:lpstr>Notice to students</vt:lpstr>
      <vt:lpstr>Notice to students (cont.)</vt:lpstr>
      <vt:lpstr>Verification Exceptions</vt:lpstr>
      <vt:lpstr>Verification Exceptions</vt:lpstr>
      <vt:lpstr>Verification Processing cycle</vt:lpstr>
      <vt:lpstr>2018/2019 verification</vt:lpstr>
      <vt:lpstr>Document…document…document</vt:lpstr>
      <vt:lpstr>Document…document…document</vt:lpstr>
      <vt:lpstr>Document…document…document</vt:lpstr>
      <vt:lpstr>PowerPoint Presentation</vt:lpstr>
      <vt:lpstr>PowerPoint Presentation</vt:lpstr>
      <vt:lpstr>PowerPoint Presentation</vt:lpstr>
      <vt:lpstr>PowerPoint Presentation</vt:lpstr>
      <vt:lpstr>PowerPoint Presentation</vt:lpstr>
      <vt:lpstr>IRS Data Retrieval Process</vt:lpstr>
      <vt:lpstr>IRS Data Retrieval Process</vt:lpstr>
      <vt:lpstr>IRS Data Retrieval Process</vt:lpstr>
      <vt:lpstr>IRS Data Retrieval Process</vt:lpstr>
      <vt:lpstr>IRS Data Retrieval Process</vt:lpstr>
      <vt:lpstr>IRS Data Retrieval Process</vt:lpstr>
      <vt:lpstr>IRS Data Retrieval Process</vt:lpstr>
      <vt:lpstr>IRS Data Retrieval Process</vt:lpstr>
      <vt:lpstr>IRS Data Retrieval Process</vt:lpstr>
      <vt:lpstr>IRS Tax transcript/Tax Return Changes</vt:lpstr>
      <vt:lpstr>Who’s Signature is required?</vt:lpstr>
      <vt:lpstr>Who’s Signature is required?</vt:lpstr>
      <vt:lpstr>IRS Tax transcript</vt:lpstr>
      <vt:lpstr>Irs Tax transcript</vt:lpstr>
      <vt:lpstr>Irs Tax transcript</vt:lpstr>
      <vt:lpstr>Irs Tax transcript</vt:lpstr>
      <vt:lpstr>Amended tax returns</vt:lpstr>
      <vt:lpstr>Amended tax returns</vt:lpstr>
      <vt:lpstr>Identity Theft</vt:lpstr>
      <vt:lpstr>Special circumstances</vt:lpstr>
      <vt:lpstr>Special circumstances</vt:lpstr>
      <vt:lpstr>Special circumstances</vt:lpstr>
      <vt:lpstr>Comment Codes 400/401</vt:lpstr>
      <vt:lpstr>Comment Codes 400/401</vt:lpstr>
      <vt:lpstr>Comment Codes 400/401</vt:lpstr>
      <vt:lpstr>Comment Codes 400/401</vt:lpstr>
      <vt:lpstr>Conflicting information</vt:lpstr>
      <vt:lpstr>Conflicting information</vt:lpstr>
      <vt:lpstr>Conflicting information</vt:lpstr>
      <vt:lpstr>2019-2020 VERIFICATION</vt:lpstr>
      <vt:lpstr>Document…document…document</vt:lpstr>
      <vt:lpstr>Consider….</vt:lpstr>
      <vt:lpstr>CONSIDER…</vt:lpstr>
      <vt:lpstr>CONSIDER…</vt:lpstr>
      <vt:lpstr>QUESTIONS???</vt:lpstr>
      <vt:lpstr>Group Discussion</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dc:creator>
  <cp:lastModifiedBy>Tisa Silver Canady</cp:lastModifiedBy>
  <cp:revision>168</cp:revision>
  <dcterms:created xsi:type="dcterms:W3CDTF">2017-09-26T00:20:59Z</dcterms:created>
  <dcterms:modified xsi:type="dcterms:W3CDTF">2019-02-27T17:09:05Z</dcterms:modified>
</cp:coreProperties>
</file>